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0" r:id="rId3"/>
    <p:sldId id="258" r:id="rId4"/>
    <p:sldId id="288" r:id="rId5"/>
    <p:sldId id="293" r:id="rId6"/>
    <p:sldId id="295" r:id="rId7"/>
    <p:sldId id="296" r:id="rId8"/>
    <p:sldId id="297" r:id="rId9"/>
    <p:sldId id="298" r:id="rId10"/>
    <p:sldId id="299" r:id="rId11"/>
    <p:sldId id="300" r:id="rId12"/>
    <p:sldId id="259" r:id="rId13"/>
    <p:sldId id="260" r:id="rId14"/>
    <p:sldId id="261" r:id="rId15"/>
    <p:sldId id="292" r:id="rId16"/>
    <p:sldId id="262" r:id="rId17"/>
    <p:sldId id="263" r:id="rId18"/>
    <p:sldId id="264" r:id="rId19"/>
    <p:sldId id="266" r:id="rId20"/>
    <p:sldId id="268" r:id="rId21"/>
    <p:sldId id="267" r:id="rId22"/>
    <p:sldId id="269" r:id="rId23"/>
    <p:sldId id="270" r:id="rId24"/>
  </p:sldIdLst>
  <p:sldSz cx="18288000" cy="10287000"/>
  <p:notesSz cx="6858000" cy="9144000"/>
  <p:embeddedFontLst>
    <p:embeddedFont>
      <p:font typeface="Poppins Medium" charset="0"/>
      <p:regular r:id="rId25"/>
      <p:italic r:id="rId26"/>
    </p:embeddedFont>
    <p:embeddedFont>
      <p:font typeface="Noto Sans Bold" charset="0"/>
      <p:regular r:id="rId27"/>
    </p:embeddedFont>
    <p:embeddedFont>
      <p:font typeface="Calibri" pitchFamily="34" charset="0"/>
      <p:regular r:id="rId28"/>
      <p:bold r:id="rId29"/>
      <p:italic r:id="rId30"/>
      <p:boldItalic r:id="rId31"/>
    </p:embeddedFont>
    <p:embeddedFont>
      <p:font typeface="TT Octosquares Condensed" charset="0"/>
      <p:regular r:id="rId32"/>
    </p:embeddedFont>
    <p:embeddedFont>
      <p:font typeface="Poppins Ultra-Bold" charset="0"/>
      <p:regular r:id="rId33"/>
      <p:bold r:id="rId34"/>
    </p:embeddedFont>
    <p:embeddedFont>
      <p:font typeface="Noto Sans" charset="0"/>
      <p:regular r:id="rId35"/>
    </p:embeddedFont>
    <p:embeddedFont>
      <p:font typeface="Garet Bold" charset="0"/>
      <p:regular r:id="rId36"/>
    </p:embeddedFont>
    <p:embeddedFont>
      <p:font typeface="Poppins" charset="0"/>
      <p:regular r:id="rId37"/>
      <p:bold r:id="rId38"/>
      <p:italic r:id="rId39"/>
      <p:boldItalic r:id="rId40"/>
    </p:embeddedFont>
    <p:embeddedFont>
      <p:font typeface="Poppins Bold Italics" charset="0"/>
      <p:regular r:id="rId41"/>
    </p:embeddedFont>
    <p:embeddedFont>
      <p:font typeface="Poppins Bold" charset="0"/>
      <p:regular r:id="rId42"/>
      <p:bold r:id="rId43"/>
    </p:embeddedFont>
    <p:embeddedFont>
      <p:font typeface="Rockwell Condensed Bold" pitchFamily="18" charset="0"/>
      <p:bold r:id="rId44"/>
    </p:embeddedFont>
    <p:embeddedFont>
      <p:font typeface="League Spartan" charset="0"/>
      <p:regular r:id="rId45"/>
    </p:embeddedFont>
    <p:embeddedFont>
      <p:font typeface="Poppins Light" charset="0"/>
      <p:regular r:id="rId46"/>
    </p:embeddedFont>
    <p:embeddedFont>
      <p:font typeface="TT Octosquares Condensed Bold"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869" y="-1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5.svg"/><Relationship Id="rId10" Type="http://schemas.openxmlformats.org/officeDocument/2006/relationships/image" Target="../media/image29.jpeg"/><Relationship Id="rId4" Type="http://schemas.openxmlformats.org/officeDocument/2006/relationships/image" Target="../media/image26.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openxmlformats.org/officeDocument/2006/relationships/image" Target="../media/image19.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9.svg"/><Relationship Id="rId17" Type="http://schemas.openxmlformats.org/officeDocument/2006/relationships/image" Target="../media/image28.png"/><Relationship Id="rId2" Type="http://schemas.openxmlformats.org/officeDocument/2006/relationships/image" Target="../media/image30.pn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15.svg"/><Relationship Id="rId15" Type="http://schemas.openxmlformats.org/officeDocument/2006/relationships/image" Target="../media/image27.png"/><Relationship Id="rId10"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3.png"/><Relationship Id="rId1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5.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8.svg"/><Relationship Id="rId18" Type="http://schemas.openxmlformats.org/officeDocument/2006/relationships/image" Target="../media/image53.png"/><Relationship Id="rId3" Type="http://schemas.openxmlformats.org/officeDocument/2006/relationships/image" Target="../media/image50.svg"/><Relationship Id="rId7" Type="http://schemas.openxmlformats.org/officeDocument/2006/relationships/image" Target="../media/image52.svg"/><Relationship Id="rId12" Type="http://schemas.openxmlformats.org/officeDocument/2006/relationships/image" Target="../media/image50.png"/><Relationship Id="rId17" Type="http://schemas.openxmlformats.org/officeDocument/2006/relationships/image" Target="../media/image64.svg"/><Relationship Id="rId2" Type="http://schemas.openxmlformats.org/officeDocument/2006/relationships/image" Target="../media/image45.png"/><Relationship Id="rId1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6.svg"/><Relationship Id="rId5" Type="http://schemas.openxmlformats.org/officeDocument/2006/relationships/image" Target="../media/image48.svg"/><Relationship Id="rId15" Type="http://schemas.openxmlformats.org/officeDocument/2006/relationships/image" Target="../media/image60.svg"/><Relationship Id="rId10" Type="http://schemas.openxmlformats.org/officeDocument/2006/relationships/image" Target="../media/image49.png"/><Relationship Id="rId19" Type="http://schemas.openxmlformats.org/officeDocument/2006/relationships/image" Target="../media/image62.svg"/><Relationship Id="rId4" Type="http://schemas.openxmlformats.org/officeDocument/2006/relationships/image" Target="../media/image46.png"/><Relationship Id="rId9" Type="http://schemas.openxmlformats.org/officeDocument/2006/relationships/image" Target="../media/image54.svg"/><Relationship Id="rId14"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8.svg"/><Relationship Id="rId18" Type="http://schemas.openxmlformats.org/officeDocument/2006/relationships/image" Target="../media/image52.pn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50.png"/><Relationship Id="rId17" Type="http://schemas.openxmlformats.org/officeDocument/2006/relationships/image" Target="../media/image62.svg"/><Relationship Id="rId2" Type="http://schemas.openxmlformats.org/officeDocument/2006/relationships/image" Target="../media/image46.pn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6.svg"/><Relationship Id="rId5" Type="http://schemas.openxmlformats.org/officeDocument/2006/relationships/image" Target="../media/image50.svg"/><Relationship Id="rId15" Type="http://schemas.openxmlformats.org/officeDocument/2006/relationships/image" Target="../media/image60.svg"/><Relationship Id="rId10" Type="http://schemas.openxmlformats.org/officeDocument/2006/relationships/image" Target="../media/image49.png"/><Relationship Id="rId19" Type="http://schemas.openxmlformats.org/officeDocument/2006/relationships/image" Target="../media/image64.svg"/><Relationship Id="rId4" Type="http://schemas.openxmlformats.org/officeDocument/2006/relationships/image" Target="../media/image45.png"/><Relationship Id="rId9" Type="http://schemas.openxmlformats.org/officeDocument/2006/relationships/image" Target="../media/image54.svg"/><Relationship Id="rId1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66.sv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0.sv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85000"/>
            </a:blip>
            <a:stretch>
              <a:fillRect/>
            </a:stretch>
          </a:blipFill>
        </p:spPr>
      </p:sp>
      <p:grpSp>
        <p:nvGrpSpPr>
          <p:cNvPr id="3" name="Group 3"/>
          <p:cNvGrpSpPr/>
          <p:nvPr/>
        </p:nvGrpSpPr>
        <p:grpSpPr>
          <a:xfrm>
            <a:off x="-9525" y="-9525"/>
            <a:ext cx="257175" cy="257175"/>
            <a:chOff x="0" y="0"/>
            <a:chExt cx="342900" cy="342900"/>
          </a:xfrm>
        </p:grpSpPr>
        <p:sp>
          <p:nvSpPr>
            <p:cNvPr id="4" name="Freeform 4"/>
            <p:cNvSpPr/>
            <p:nvPr/>
          </p:nvSpPr>
          <p:spPr>
            <a:xfrm>
              <a:off x="12700" y="12700"/>
              <a:ext cx="317500" cy="317500"/>
            </a:xfrm>
            <a:custGeom>
              <a:avLst/>
              <a:gdLst/>
              <a:ahLst/>
              <a:cxnLst/>
              <a:rect l="l" t="t" r="r" b="b"/>
              <a:pathLst>
                <a:path w="317500" h="317500">
                  <a:moveTo>
                    <a:pt x="0" y="0"/>
                  </a:moveTo>
                  <a:lnTo>
                    <a:pt x="317500" y="0"/>
                  </a:lnTo>
                  <a:lnTo>
                    <a:pt x="317500" y="317500"/>
                  </a:lnTo>
                  <a:lnTo>
                    <a:pt x="0" y="317500"/>
                  </a:lnTo>
                  <a:close/>
                </a:path>
              </a:pathLst>
            </a:custGeom>
            <a:solidFill>
              <a:srgbClr val="DB811B"/>
            </a:solidFill>
          </p:spPr>
        </p:sp>
        <p:sp>
          <p:nvSpPr>
            <p:cNvPr id="5" name="Freeform 5"/>
            <p:cNvSpPr/>
            <p:nvPr/>
          </p:nvSpPr>
          <p:spPr>
            <a:xfrm>
              <a:off x="0" y="0"/>
              <a:ext cx="342900" cy="342900"/>
            </a:xfrm>
            <a:custGeom>
              <a:avLst/>
              <a:gdLst/>
              <a:ahLst/>
              <a:cxnLst/>
              <a:rect l="l" t="t" r="r" b="b"/>
              <a:pathLst>
                <a:path w="342900" h="342900">
                  <a:moveTo>
                    <a:pt x="12700" y="0"/>
                  </a:moveTo>
                  <a:lnTo>
                    <a:pt x="330200" y="0"/>
                  </a:lnTo>
                  <a:cubicBezTo>
                    <a:pt x="337185" y="0"/>
                    <a:pt x="342900" y="5715"/>
                    <a:pt x="342900" y="12700"/>
                  </a:cubicBezTo>
                  <a:lnTo>
                    <a:pt x="342900" y="330200"/>
                  </a:lnTo>
                  <a:cubicBezTo>
                    <a:pt x="342900" y="337185"/>
                    <a:pt x="337185" y="342900"/>
                    <a:pt x="330200" y="342900"/>
                  </a:cubicBezTo>
                  <a:lnTo>
                    <a:pt x="12700" y="342900"/>
                  </a:lnTo>
                  <a:cubicBezTo>
                    <a:pt x="5715" y="342900"/>
                    <a:pt x="0" y="337185"/>
                    <a:pt x="0" y="330200"/>
                  </a:cubicBezTo>
                  <a:lnTo>
                    <a:pt x="0" y="12700"/>
                  </a:lnTo>
                  <a:cubicBezTo>
                    <a:pt x="0" y="5715"/>
                    <a:pt x="5715" y="0"/>
                    <a:pt x="12700" y="0"/>
                  </a:cubicBezTo>
                  <a:moveTo>
                    <a:pt x="12700" y="25400"/>
                  </a:moveTo>
                  <a:lnTo>
                    <a:pt x="12700" y="12700"/>
                  </a:lnTo>
                  <a:lnTo>
                    <a:pt x="25400" y="12700"/>
                  </a:lnTo>
                  <a:lnTo>
                    <a:pt x="25400" y="330200"/>
                  </a:lnTo>
                  <a:lnTo>
                    <a:pt x="12700" y="330200"/>
                  </a:lnTo>
                  <a:lnTo>
                    <a:pt x="12700" y="317500"/>
                  </a:lnTo>
                  <a:lnTo>
                    <a:pt x="330200" y="317500"/>
                  </a:lnTo>
                  <a:lnTo>
                    <a:pt x="330200" y="330200"/>
                  </a:lnTo>
                  <a:lnTo>
                    <a:pt x="317500" y="330200"/>
                  </a:lnTo>
                  <a:lnTo>
                    <a:pt x="317500" y="12700"/>
                  </a:lnTo>
                  <a:lnTo>
                    <a:pt x="330200" y="12700"/>
                  </a:lnTo>
                  <a:lnTo>
                    <a:pt x="330200" y="25400"/>
                  </a:lnTo>
                  <a:lnTo>
                    <a:pt x="12700" y="25400"/>
                  </a:lnTo>
                  <a:close/>
                </a:path>
              </a:pathLst>
            </a:custGeom>
            <a:solidFill>
              <a:srgbClr val="7E5F91"/>
            </a:solidFill>
          </p:spPr>
        </p:sp>
      </p:grpSp>
      <p:grpSp>
        <p:nvGrpSpPr>
          <p:cNvPr id="6" name="Group 6"/>
          <p:cNvGrpSpPr/>
          <p:nvPr/>
        </p:nvGrpSpPr>
        <p:grpSpPr>
          <a:xfrm>
            <a:off x="-9525" y="-9525"/>
            <a:ext cx="257175" cy="257175"/>
            <a:chOff x="0" y="0"/>
            <a:chExt cx="342900" cy="342900"/>
          </a:xfrm>
        </p:grpSpPr>
        <p:sp>
          <p:nvSpPr>
            <p:cNvPr id="7" name="Freeform 7"/>
            <p:cNvSpPr/>
            <p:nvPr/>
          </p:nvSpPr>
          <p:spPr>
            <a:xfrm>
              <a:off x="12700" y="12700"/>
              <a:ext cx="317500" cy="317500"/>
            </a:xfrm>
            <a:custGeom>
              <a:avLst/>
              <a:gdLst/>
              <a:ahLst/>
              <a:cxnLst/>
              <a:rect l="l" t="t" r="r" b="b"/>
              <a:pathLst>
                <a:path w="317500" h="317500">
                  <a:moveTo>
                    <a:pt x="0" y="0"/>
                  </a:moveTo>
                  <a:lnTo>
                    <a:pt x="317500" y="0"/>
                  </a:lnTo>
                  <a:lnTo>
                    <a:pt x="317500" y="317500"/>
                  </a:lnTo>
                  <a:lnTo>
                    <a:pt x="0" y="317500"/>
                  </a:lnTo>
                  <a:close/>
                </a:path>
              </a:pathLst>
            </a:custGeom>
            <a:solidFill>
              <a:srgbClr val="DB811B"/>
            </a:solidFill>
          </p:spPr>
        </p:sp>
        <p:sp>
          <p:nvSpPr>
            <p:cNvPr id="8" name="Freeform 8"/>
            <p:cNvSpPr/>
            <p:nvPr/>
          </p:nvSpPr>
          <p:spPr>
            <a:xfrm>
              <a:off x="0" y="0"/>
              <a:ext cx="342900" cy="342900"/>
            </a:xfrm>
            <a:custGeom>
              <a:avLst/>
              <a:gdLst/>
              <a:ahLst/>
              <a:cxnLst/>
              <a:rect l="l" t="t" r="r" b="b"/>
              <a:pathLst>
                <a:path w="342900" h="342900">
                  <a:moveTo>
                    <a:pt x="12700" y="0"/>
                  </a:moveTo>
                  <a:lnTo>
                    <a:pt x="330200" y="0"/>
                  </a:lnTo>
                  <a:cubicBezTo>
                    <a:pt x="337185" y="0"/>
                    <a:pt x="342900" y="5715"/>
                    <a:pt x="342900" y="12700"/>
                  </a:cubicBezTo>
                  <a:lnTo>
                    <a:pt x="342900" y="330200"/>
                  </a:lnTo>
                  <a:cubicBezTo>
                    <a:pt x="342900" y="337185"/>
                    <a:pt x="337185" y="342900"/>
                    <a:pt x="330200" y="342900"/>
                  </a:cubicBezTo>
                  <a:lnTo>
                    <a:pt x="12700" y="342900"/>
                  </a:lnTo>
                  <a:cubicBezTo>
                    <a:pt x="5715" y="342900"/>
                    <a:pt x="0" y="337185"/>
                    <a:pt x="0" y="330200"/>
                  </a:cubicBezTo>
                  <a:lnTo>
                    <a:pt x="0" y="12700"/>
                  </a:lnTo>
                  <a:cubicBezTo>
                    <a:pt x="0" y="5715"/>
                    <a:pt x="5715" y="0"/>
                    <a:pt x="12700" y="0"/>
                  </a:cubicBezTo>
                  <a:moveTo>
                    <a:pt x="12700" y="25400"/>
                  </a:moveTo>
                  <a:lnTo>
                    <a:pt x="12700" y="12700"/>
                  </a:lnTo>
                  <a:lnTo>
                    <a:pt x="25400" y="12700"/>
                  </a:lnTo>
                  <a:lnTo>
                    <a:pt x="25400" y="330200"/>
                  </a:lnTo>
                  <a:lnTo>
                    <a:pt x="12700" y="330200"/>
                  </a:lnTo>
                  <a:lnTo>
                    <a:pt x="12700" y="317500"/>
                  </a:lnTo>
                  <a:lnTo>
                    <a:pt x="330200" y="317500"/>
                  </a:lnTo>
                  <a:lnTo>
                    <a:pt x="330200" y="330200"/>
                  </a:lnTo>
                  <a:lnTo>
                    <a:pt x="317500" y="330200"/>
                  </a:lnTo>
                  <a:lnTo>
                    <a:pt x="317500" y="12700"/>
                  </a:lnTo>
                  <a:lnTo>
                    <a:pt x="330200" y="12700"/>
                  </a:lnTo>
                  <a:lnTo>
                    <a:pt x="330200" y="25400"/>
                  </a:lnTo>
                  <a:lnTo>
                    <a:pt x="12700" y="25400"/>
                  </a:lnTo>
                  <a:close/>
                </a:path>
              </a:pathLst>
            </a:custGeom>
            <a:solidFill>
              <a:srgbClr val="7E5F91"/>
            </a:solidFill>
          </p:spPr>
        </p:sp>
      </p:grpSp>
      <p:grpSp>
        <p:nvGrpSpPr>
          <p:cNvPr id="9" name="Group 9"/>
          <p:cNvGrpSpPr/>
          <p:nvPr/>
        </p:nvGrpSpPr>
        <p:grpSpPr>
          <a:xfrm rot="2332430">
            <a:off x="9051022" y="-2555542"/>
            <a:ext cx="306775" cy="7307091"/>
            <a:chOff x="0" y="0"/>
            <a:chExt cx="87888" cy="2093407"/>
          </a:xfrm>
        </p:grpSpPr>
        <p:sp>
          <p:nvSpPr>
            <p:cNvPr id="10" name="Freeform 10"/>
            <p:cNvSpPr/>
            <p:nvPr/>
          </p:nvSpPr>
          <p:spPr>
            <a:xfrm>
              <a:off x="0" y="0"/>
              <a:ext cx="87888" cy="2093407"/>
            </a:xfrm>
            <a:custGeom>
              <a:avLst/>
              <a:gdLst/>
              <a:ahLst/>
              <a:cxnLst/>
              <a:rect l="l" t="t" r="r" b="b"/>
              <a:pathLst>
                <a:path w="87888" h="2093407">
                  <a:moveTo>
                    <a:pt x="0" y="0"/>
                  </a:moveTo>
                  <a:lnTo>
                    <a:pt x="87888" y="0"/>
                  </a:lnTo>
                  <a:lnTo>
                    <a:pt x="87888" y="2093407"/>
                  </a:lnTo>
                  <a:lnTo>
                    <a:pt x="0" y="2093407"/>
                  </a:lnTo>
                  <a:close/>
                </a:path>
              </a:pathLst>
            </a:custGeom>
            <a:solidFill>
              <a:srgbClr val="E49D19"/>
            </a:solidFill>
          </p:spPr>
        </p:sp>
        <p:sp>
          <p:nvSpPr>
            <p:cNvPr id="11" name="TextBox 11"/>
            <p:cNvSpPr txBox="1"/>
            <p:nvPr/>
          </p:nvSpPr>
          <p:spPr>
            <a:xfrm>
              <a:off x="0" y="-57150"/>
              <a:ext cx="87888" cy="2150557"/>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3328133">
            <a:off x="7173946" y="7120252"/>
            <a:ext cx="6707566" cy="1507364"/>
          </a:xfrm>
          <a:custGeom>
            <a:avLst/>
            <a:gdLst/>
            <a:ahLst/>
            <a:cxnLst/>
            <a:rect l="l" t="t" r="r" b="b"/>
            <a:pathLst>
              <a:path w="6707566" h="1507364">
                <a:moveTo>
                  <a:pt x="0" y="0"/>
                </a:moveTo>
                <a:lnTo>
                  <a:pt x="6707566" y="0"/>
                </a:lnTo>
                <a:lnTo>
                  <a:pt x="6707566" y="1507364"/>
                </a:lnTo>
                <a:lnTo>
                  <a:pt x="0" y="1507364"/>
                </a:lnTo>
                <a:lnTo>
                  <a:pt x="0" y="0"/>
                </a:lnTo>
                <a:close/>
              </a:path>
            </a:pathLst>
          </a:custGeom>
          <a:blipFill>
            <a:blip r:embed="rId3">
              <a:extLst>
                <a:ext uri="{96DAC541-7B7A-43D3-8B79-37D633B846F1}">
                  <asvg:svgBlip xmlns="" xmlns:asvg="http://schemas.microsoft.com/office/drawing/2016/SVG/main" r:embed="rId4"/>
                </a:ext>
              </a:extLst>
            </a:blip>
            <a:stretch>
              <a:fillRect t="-103242" b="-47711"/>
            </a:stretch>
          </a:blipFill>
        </p:spPr>
      </p:sp>
      <p:grpSp>
        <p:nvGrpSpPr>
          <p:cNvPr id="13" name="Group 13"/>
          <p:cNvGrpSpPr/>
          <p:nvPr/>
        </p:nvGrpSpPr>
        <p:grpSpPr>
          <a:xfrm rot="-1982695">
            <a:off x="9174769" y="4824758"/>
            <a:ext cx="1170182" cy="7307091"/>
            <a:chOff x="0" y="0"/>
            <a:chExt cx="335245" cy="2093407"/>
          </a:xfrm>
        </p:grpSpPr>
        <p:sp>
          <p:nvSpPr>
            <p:cNvPr id="14" name="Freeform 14"/>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FFFEFE"/>
            </a:solidFill>
          </p:spPr>
        </p:sp>
        <p:sp>
          <p:nvSpPr>
            <p:cNvPr id="15" name="TextBox 15"/>
            <p:cNvSpPr txBox="1"/>
            <p:nvPr/>
          </p:nvSpPr>
          <p:spPr>
            <a:xfrm>
              <a:off x="0" y="-57150"/>
              <a:ext cx="335245" cy="2150557"/>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rot="7883962">
            <a:off x="8192984" y="915969"/>
            <a:ext cx="6707566" cy="1507364"/>
          </a:xfrm>
          <a:custGeom>
            <a:avLst/>
            <a:gdLst/>
            <a:ahLst/>
            <a:cxnLst/>
            <a:rect l="l" t="t" r="r" b="b"/>
            <a:pathLst>
              <a:path w="6707566" h="1507364">
                <a:moveTo>
                  <a:pt x="0" y="0"/>
                </a:moveTo>
                <a:lnTo>
                  <a:pt x="6707566" y="0"/>
                </a:lnTo>
                <a:lnTo>
                  <a:pt x="6707566" y="1507364"/>
                </a:lnTo>
                <a:lnTo>
                  <a:pt x="0" y="1507364"/>
                </a:lnTo>
                <a:lnTo>
                  <a:pt x="0" y="0"/>
                </a:lnTo>
                <a:close/>
              </a:path>
            </a:pathLst>
          </a:custGeom>
          <a:blipFill>
            <a:blip r:embed="rId3">
              <a:extLst>
                <a:ext uri="{96DAC541-7B7A-43D3-8B79-37D633B846F1}">
                  <asvg:svgBlip xmlns="" xmlns:asvg="http://schemas.microsoft.com/office/drawing/2016/SVG/main" r:embed="rId4"/>
                </a:ext>
              </a:extLst>
            </a:blip>
            <a:stretch>
              <a:fillRect t="-103242" b="-47711"/>
            </a:stretch>
          </a:blipFill>
        </p:spPr>
      </p:sp>
      <p:grpSp>
        <p:nvGrpSpPr>
          <p:cNvPr id="17" name="Group 17"/>
          <p:cNvGrpSpPr/>
          <p:nvPr/>
        </p:nvGrpSpPr>
        <p:grpSpPr>
          <a:xfrm rot="2348597">
            <a:off x="10437170" y="-3145834"/>
            <a:ext cx="1170182" cy="7955033"/>
            <a:chOff x="0" y="0"/>
            <a:chExt cx="335245" cy="2279036"/>
          </a:xfrm>
        </p:grpSpPr>
        <p:sp>
          <p:nvSpPr>
            <p:cNvPr id="18" name="Freeform 18"/>
            <p:cNvSpPr/>
            <p:nvPr/>
          </p:nvSpPr>
          <p:spPr>
            <a:xfrm>
              <a:off x="0" y="0"/>
              <a:ext cx="335245" cy="2279036"/>
            </a:xfrm>
            <a:custGeom>
              <a:avLst/>
              <a:gdLst/>
              <a:ahLst/>
              <a:cxnLst/>
              <a:rect l="l" t="t" r="r" b="b"/>
              <a:pathLst>
                <a:path w="335245" h="2279036">
                  <a:moveTo>
                    <a:pt x="0" y="0"/>
                  </a:moveTo>
                  <a:lnTo>
                    <a:pt x="335245" y="0"/>
                  </a:lnTo>
                  <a:lnTo>
                    <a:pt x="335245" y="2279036"/>
                  </a:lnTo>
                  <a:lnTo>
                    <a:pt x="0" y="2279036"/>
                  </a:lnTo>
                  <a:close/>
                </a:path>
              </a:pathLst>
            </a:custGeom>
            <a:solidFill>
              <a:srgbClr val="FFFEFE"/>
            </a:solidFill>
          </p:spPr>
        </p:sp>
        <p:sp>
          <p:nvSpPr>
            <p:cNvPr id="19" name="TextBox 19"/>
            <p:cNvSpPr txBox="1"/>
            <p:nvPr/>
          </p:nvSpPr>
          <p:spPr>
            <a:xfrm>
              <a:off x="0" y="-57150"/>
              <a:ext cx="335245" cy="2336186"/>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1982695">
            <a:off x="6766397" y="5431049"/>
            <a:ext cx="1170182" cy="7307091"/>
            <a:chOff x="0" y="0"/>
            <a:chExt cx="335245" cy="2093407"/>
          </a:xfrm>
        </p:grpSpPr>
        <p:sp>
          <p:nvSpPr>
            <p:cNvPr id="21" name="Freeform 21"/>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FFFEFE"/>
            </a:solidFill>
          </p:spPr>
        </p:sp>
        <p:sp>
          <p:nvSpPr>
            <p:cNvPr id="22" name="TextBox 22"/>
            <p:cNvSpPr txBox="1"/>
            <p:nvPr/>
          </p:nvSpPr>
          <p:spPr>
            <a:xfrm>
              <a:off x="0" y="-57150"/>
              <a:ext cx="335245" cy="2150557"/>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1982695">
            <a:off x="8335373" y="5195643"/>
            <a:ext cx="306775" cy="7307091"/>
            <a:chOff x="0" y="0"/>
            <a:chExt cx="87888" cy="2093407"/>
          </a:xfrm>
        </p:grpSpPr>
        <p:sp>
          <p:nvSpPr>
            <p:cNvPr id="24" name="Freeform 24"/>
            <p:cNvSpPr/>
            <p:nvPr/>
          </p:nvSpPr>
          <p:spPr>
            <a:xfrm>
              <a:off x="0" y="0"/>
              <a:ext cx="87888" cy="2093407"/>
            </a:xfrm>
            <a:custGeom>
              <a:avLst/>
              <a:gdLst/>
              <a:ahLst/>
              <a:cxnLst/>
              <a:rect l="l" t="t" r="r" b="b"/>
              <a:pathLst>
                <a:path w="87888" h="2093407">
                  <a:moveTo>
                    <a:pt x="0" y="0"/>
                  </a:moveTo>
                  <a:lnTo>
                    <a:pt x="87888" y="0"/>
                  </a:lnTo>
                  <a:lnTo>
                    <a:pt x="87888" y="2093407"/>
                  </a:lnTo>
                  <a:lnTo>
                    <a:pt x="0" y="2093407"/>
                  </a:lnTo>
                  <a:close/>
                </a:path>
              </a:pathLst>
            </a:custGeom>
            <a:solidFill>
              <a:srgbClr val="E49D19"/>
            </a:solidFill>
          </p:spPr>
        </p:sp>
        <p:sp>
          <p:nvSpPr>
            <p:cNvPr id="25" name="TextBox 25"/>
            <p:cNvSpPr txBox="1"/>
            <p:nvPr/>
          </p:nvSpPr>
          <p:spPr>
            <a:xfrm>
              <a:off x="0" y="-57150"/>
              <a:ext cx="87888" cy="2150557"/>
            </a:xfrm>
            <a:prstGeom prst="rect">
              <a:avLst/>
            </a:prstGeom>
          </p:spPr>
          <p:txBody>
            <a:bodyPr lIns="50800" tIns="50800" rIns="50800" bIns="50800" rtlCol="0" anchor="ctr"/>
            <a:lstStyle/>
            <a:p>
              <a:pPr algn="ctr">
                <a:lnSpc>
                  <a:spcPts val="2659"/>
                </a:lnSpc>
              </a:pPr>
              <a:endParaRPr/>
            </a:p>
          </p:txBody>
        </p:sp>
      </p:grpSp>
      <p:sp>
        <p:nvSpPr>
          <p:cNvPr id="26" name="AutoShape 26"/>
          <p:cNvSpPr/>
          <p:nvPr/>
        </p:nvSpPr>
        <p:spPr>
          <a:xfrm flipH="1" flipV="1">
            <a:off x="7864150" y="6241691"/>
            <a:ext cx="3259145" cy="4999996"/>
          </a:xfrm>
          <a:prstGeom prst="line">
            <a:avLst/>
          </a:prstGeom>
          <a:ln w="38100" cap="flat">
            <a:solidFill>
              <a:srgbClr val="FFFFFF"/>
            </a:solidFill>
            <a:prstDash val="solid"/>
            <a:headEnd type="none" w="sm" len="sm"/>
            <a:tailEnd type="none" w="sm" len="sm"/>
          </a:ln>
        </p:spPr>
      </p:sp>
      <p:grpSp>
        <p:nvGrpSpPr>
          <p:cNvPr id="27" name="Group 27"/>
          <p:cNvGrpSpPr/>
          <p:nvPr/>
        </p:nvGrpSpPr>
        <p:grpSpPr>
          <a:xfrm>
            <a:off x="5817325" y="2380943"/>
            <a:ext cx="4480603" cy="5648710"/>
            <a:chOff x="0" y="0"/>
            <a:chExt cx="812800" cy="1024699"/>
          </a:xfrm>
        </p:grpSpPr>
        <p:sp>
          <p:nvSpPr>
            <p:cNvPr id="28" name="Freeform 28"/>
            <p:cNvSpPr/>
            <p:nvPr/>
          </p:nvSpPr>
          <p:spPr>
            <a:xfrm>
              <a:off x="0" y="0"/>
              <a:ext cx="812800" cy="1024699"/>
            </a:xfrm>
            <a:custGeom>
              <a:avLst/>
              <a:gdLst/>
              <a:ahLst/>
              <a:cxnLst/>
              <a:rect l="l" t="t" r="r" b="b"/>
              <a:pathLst>
                <a:path w="812800" h="1024699">
                  <a:moveTo>
                    <a:pt x="406400" y="0"/>
                  </a:moveTo>
                  <a:lnTo>
                    <a:pt x="812800" y="512350"/>
                  </a:lnTo>
                  <a:lnTo>
                    <a:pt x="406400" y="1024699"/>
                  </a:lnTo>
                  <a:lnTo>
                    <a:pt x="0" y="512350"/>
                  </a:lnTo>
                  <a:lnTo>
                    <a:pt x="406400" y="0"/>
                  </a:lnTo>
                  <a:close/>
                </a:path>
              </a:pathLst>
            </a:custGeom>
            <a:solidFill>
              <a:srgbClr val="FFFEFE"/>
            </a:solidFill>
          </p:spPr>
        </p:sp>
        <p:sp>
          <p:nvSpPr>
            <p:cNvPr id="29" name="TextBox 29"/>
            <p:cNvSpPr txBox="1"/>
            <p:nvPr/>
          </p:nvSpPr>
          <p:spPr>
            <a:xfrm>
              <a:off x="139700" y="118970"/>
              <a:ext cx="533400" cy="729609"/>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rot="2348597">
            <a:off x="8201553" y="-3756561"/>
            <a:ext cx="1170182" cy="7307091"/>
            <a:chOff x="0" y="0"/>
            <a:chExt cx="335245" cy="2093407"/>
          </a:xfrm>
        </p:grpSpPr>
        <p:sp>
          <p:nvSpPr>
            <p:cNvPr id="31" name="Freeform 31"/>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FFFFFF"/>
            </a:solidFill>
          </p:spPr>
        </p:sp>
        <p:sp>
          <p:nvSpPr>
            <p:cNvPr id="32" name="TextBox 32"/>
            <p:cNvSpPr txBox="1"/>
            <p:nvPr/>
          </p:nvSpPr>
          <p:spPr>
            <a:xfrm>
              <a:off x="0" y="-57150"/>
              <a:ext cx="335245" cy="2150557"/>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2400125" y="2319145"/>
            <a:ext cx="10457752" cy="5648710"/>
            <a:chOff x="0" y="0"/>
            <a:chExt cx="2996039" cy="1618298"/>
          </a:xfrm>
        </p:grpSpPr>
        <p:sp>
          <p:nvSpPr>
            <p:cNvPr id="34" name="Freeform 34"/>
            <p:cNvSpPr/>
            <p:nvPr/>
          </p:nvSpPr>
          <p:spPr>
            <a:xfrm>
              <a:off x="0" y="0"/>
              <a:ext cx="2996040" cy="1618298"/>
            </a:xfrm>
            <a:custGeom>
              <a:avLst/>
              <a:gdLst/>
              <a:ahLst/>
              <a:cxnLst/>
              <a:rect l="l" t="t" r="r" b="b"/>
              <a:pathLst>
                <a:path w="2996040" h="1618298">
                  <a:moveTo>
                    <a:pt x="0" y="0"/>
                  </a:moveTo>
                  <a:lnTo>
                    <a:pt x="2996040" y="0"/>
                  </a:lnTo>
                  <a:lnTo>
                    <a:pt x="2996040" y="1618298"/>
                  </a:lnTo>
                  <a:lnTo>
                    <a:pt x="0" y="1618298"/>
                  </a:lnTo>
                  <a:close/>
                </a:path>
              </a:pathLst>
            </a:custGeom>
            <a:solidFill>
              <a:srgbClr val="FFFEFE"/>
            </a:solidFill>
          </p:spPr>
        </p:sp>
        <p:sp>
          <p:nvSpPr>
            <p:cNvPr id="35" name="TextBox 35"/>
            <p:cNvSpPr txBox="1"/>
            <p:nvPr/>
          </p:nvSpPr>
          <p:spPr>
            <a:xfrm>
              <a:off x="0" y="-57150"/>
              <a:ext cx="2996039" cy="1675448"/>
            </a:xfrm>
            <a:prstGeom prst="rect">
              <a:avLst/>
            </a:prstGeom>
          </p:spPr>
          <p:txBody>
            <a:bodyPr lIns="50800" tIns="50800" rIns="50800" bIns="50800" rtlCol="0" anchor="ctr"/>
            <a:lstStyle/>
            <a:p>
              <a:pPr algn="ctr">
                <a:lnSpc>
                  <a:spcPts val="2659"/>
                </a:lnSpc>
                <a:spcBef>
                  <a:spcPct val="0"/>
                </a:spcBef>
              </a:pPr>
              <a:endParaRPr/>
            </a:p>
          </p:txBody>
        </p:sp>
      </p:grpSp>
      <p:sp>
        <p:nvSpPr>
          <p:cNvPr id="36" name="Freeform 36"/>
          <p:cNvSpPr/>
          <p:nvPr/>
        </p:nvSpPr>
        <p:spPr>
          <a:xfrm>
            <a:off x="2777112" y="690730"/>
            <a:ext cx="1432872" cy="1323615"/>
          </a:xfrm>
          <a:custGeom>
            <a:avLst/>
            <a:gdLst/>
            <a:ahLst/>
            <a:cxnLst/>
            <a:rect l="l" t="t" r="r" b="b"/>
            <a:pathLst>
              <a:path w="1432872" h="1323615">
                <a:moveTo>
                  <a:pt x="0" y="0"/>
                </a:moveTo>
                <a:lnTo>
                  <a:pt x="1432872" y="0"/>
                </a:lnTo>
                <a:lnTo>
                  <a:pt x="1432872" y="1323615"/>
                </a:lnTo>
                <a:lnTo>
                  <a:pt x="0" y="1323615"/>
                </a:lnTo>
                <a:lnTo>
                  <a:pt x="0" y="0"/>
                </a:lnTo>
                <a:close/>
              </a:path>
            </a:pathLst>
          </a:custGeom>
          <a:blipFill>
            <a:blip r:embed="rId5"/>
            <a:stretch>
              <a:fillRect/>
            </a:stretch>
          </a:blipFill>
        </p:spPr>
      </p:sp>
      <p:sp>
        <p:nvSpPr>
          <p:cNvPr id="37" name="TextBox 37"/>
          <p:cNvSpPr txBox="1"/>
          <p:nvPr/>
        </p:nvSpPr>
        <p:spPr>
          <a:xfrm>
            <a:off x="520080" y="3458473"/>
            <a:ext cx="7485647" cy="1857375"/>
          </a:xfrm>
          <a:prstGeom prst="rect">
            <a:avLst/>
          </a:prstGeom>
        </p:spPr>
        <p:txBody>
          <a:bodyPr lIns="0" tIns="0" rIns="0" bIns="0" rtlCol="0" anchor="t">
            <a:spAutoFit/>
          </a:bodyPr>
          <a:lstStyle/>
          <a:p>
            <a:pPr algn="ctr">
              <a:lnSpc>
                <a:spcPts val="3600"/>
              </a:lnSpc>
            </a:pPr>
            <a:r>
              <a:rPr lang="en-US" sz="3000">
                <a:solidFill>
                  <a:srgbClr val="000000"/>
                </a:solidFill>
                <a:latin typeface="Poppins Bold"/>
                <a:ea typeface="Poppins Bold"/>
                <a:cs typeface="Poppins Bold"/>
                <a:sym typeface="Poppins Bold"/>
              </a:rPr>
              <a:t>Strategi Optimalisasi Transformasi Digital Untuk Mewujudkan Tata Kelola Pemerintahan yang Bersih dan Transparan: Isu Kebijakan Nasional</a:t>
            </a:r>
          </a:p>
        </p:txBody>
      </p:sp>
      <p:sp>
        <p:nvSpPr>
          <p:cNvPr id="38" name="TextBox 38"/>
          <p:cNvSpPr txBox="1"/>
          <p:nvPr/>
        </p:nvSpPr>
        <p:spPr>
          <a:xfrm>
            <a:off x="-182419" y="5702955"/>
            <a:ext cx="8793405" cy="1466850"/>
          </a:xfrm>
          <a:prstGeom prst="rect">
            <a:avLst/>
          </a:prstGeom>
        </p:spPr>
        <p:txBody>
          <a:bodyPr lIns="0" tIns="0" rIns="0" bIns="0" rtlCol="0" anchor="t">
            <a:spAutoFit/>
          </a:bodyPr>
          <a:lstStyle/>
          <a:p>
            <a:pPr algn="ctr">
              <a:lnSpc>
                <a:spcPts val="2879"/>
              </a:lnSpc>
            </a:pPr>
            <a:r>
              <a:rPr lang="en-US" sz="2400" spc="124" dirty="0">
                <a:solidFill>
                  <a:srgbClr val="DB811B"/>
                </a:solidFill>
                <a:latin typeface="Poppins"/>
                <a:ea typeface="Poppins"/>
                <a:cs typeface="Poppins"/>
                <a:sym typeface="Poppins"/>
              </a:rPr>
              <a:t>OLEH: </a:t>
            </a:r>
          </a:p>
          <a:p>
            <a:pPr algn="ctr">
              <a:lnSpc>
                <a:spcPts val="2879"/>
              </a:lnSpc>
            </a:pPr>
            <a:r>
              <a:rPr lang="en-US" sz="2400" spc="124" dirty="0" smtClean="0">
                <a:solidFill>
                  <a:srgbClr val="DB811B"/>
                </a:solidFill>
                <a:latin typeface="Poppins"/>
                <a:ea typeface="Poppins"/>
                <a:cs typeface="Poppins"/>
                <a:sym typeface="Poppins"/>
              </a:rPr>
              <a:t>BRIGJEN POL. CHAIDIR, SH, SIK, </a:t>
            </a:r>
            <a:r>
              <a:rPr lang="en-US" sz="2400" spc="124" dirty="0" err="1" smtClean="0">
                <a:solidFill>
                  <a:srgbClr val="DB811B"/>
                </a:solidFill>
                <a:latin typeface="Poppins"/>
                <a:ea typeface="Poppins"/>
                <a:cs typeface="Poppins"/>
                <a:sym typeface="Poppins"/>
              </a:rPr>
              <a:t>M.Si</a:t>
            </a:r>
            <a:r>
              <a:rPr lang="en-US" sz="2400" spc="124" dirty="0" smtClean="0">
                <a:solidFill>
                  <a:srgbClr val="DB811B"/>
                </a:solidFill>
                <a:latin typeface="Poppins"/>
                <a:ea typeface="Poppins"/>
                <a:cs typeface="Poppins"/>
                <a:sym typeface="Poppins"/>
              </a:rPr>
              <a:t>, MPP, </a:t>
            </a:r>
            <a:r>
              <a:rPr lang="en-US" sz="2400" spc="124" dirty="0" err="1" smtClean="0">
                <a:solidFill>
                  <a:srgbClr val="DB811B"/>
                </a:solidFill>
                <a:latin typeface="Poppins"/>
                <a:ea typeface="Poppins"/>
                <a:cs typeface="Poppins"/>
                <a:sym typeface="Poppins"/>
              </a:rPr>
              <a:t>MHan</a:t>
            </a:r>
            <a:endParaRPr lang="en-US" sz="2400" spc="124" dirty="0">
              <a:solidFill>
                <a:srgbClr val="DB811B"/>
              </a:solidFill>
              <a:latin typeface="Poppins"/>
              <a:ea typeface="Poppins"/>
              <a:cs typeface="Poppins"/>
              <a:sym typeface="Poppins"/>
            </a:endParaRPr>
          </a:p>
          <a:p>
            <a:pPr algn="ctr">
              <a:lnSpc>
                <a:spcPts val="2879"/>
              </a:lnSpc>
            </a:pPr>
            <a:r>
              <a:rPr lang="en-US" sz="2400" spc="124" dirty="0">
                <a:solidFill>
                  <a:srgbClr val="DB811B"/>
                </a:solidFill>
                <a:latin typeface="Poppins"/>
                <a:ea typeface="Poppins"/>
                <a:cs typeface="Poppins"/>
                <a:sym typeface="Poppins"/>
              </a:rPr>
              <a:t>SESTAMA LEMHANNAS RI</a:t>
            </a:r>
          </a:p>
          <a:p>
            <a:pPr algn="ctr">
              <a:lnSpc>
                <a:spcPts val="2879"/>
              </a:lnSpc>
              <a:spcBef>
                <a:spcPct val="0"/>
              </a:spcBef>
            </a:pPr>
            <a:endParaRPr lang="en-US" sz="2400" spc="124" dirty="0">
              <a:solidFill>
                <a:srgbClr val="DB811B"/>
              </a:solidFill>
              <a:latin typeface="Poppins"/>
              <a:ea typeface="Poppins"/>
              <a:cs typeface="Poppins"/>
              <a:sym typeface="Poppins"/>
            </a:endParaRPr>
          </a:p>
        </p:txBody>
      </p:sp>
      <p:sp>
        <p:nvSpPr>
          <p:cNvPr id="39" name="TextBox 39"/>
          <p:cNvSpPr txBox="1"/>
          <p:nvPr/>
        </p:nvSpPr>
        <p:spPr>
          <a:xfrm>
            <a:off x="247650" y="8244080"/>
            <a:ext cx="3962334" cy="333375"/>
          </a:xfrm>
          <a:prstGeom prst="rect">
            <a:avLst/>
          </a:prstGeom>
        </p:spPr>
        <p:txBody>
          <a:bodyPr lIns="0" tIns="0" rIns="0" bIns="0" rtlCol="0" anchor="t">
            <a:spAutoFit/>
          </a:bodyPr>
          <a:lstStyle/>
          <a:p>
            <a:pPr algn="ctr">
              <a:lnSpc>
                <a:spcPts val="2400"/>
              </a:lnSpc>
            </a:pPr>
            <a:r>
              <a:rPr lang="en-US" sz="2000">
                <a:solidFill>
                  <a:srgbClr val="FFFEFE"/>
                </a:solidFill>
                <a:latin typeface="Poppins"/>
                <a:ea typeface="Poppins"/>
                <a:cs typeface="Poppins"/>
                <a:sym typeface="Poppins"/>
              </a:rPr>
              <a:t>BANDUNG, 31 JULI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75197" y="2360381"/>
            <a:ext cx="13137605" cy="5566238"/>
          </a:xfrm>
          <a:custGeom>
            <a:avLst/>
            <a:gdLst/>
            <a:ahLst/>
            <a:cxnLst/>
            <a:rect l="l" t="t" r="r" b="b"/>
            <a:pathLst>
              <a:path w="13137605" h="5566238">
                <a:moveTo>
                  <a:pt x="0" y="0"/>
                </a:moveTo>
                <a:lnTo>
                  <a:pt x="13137606" y="0"/>
                </a:lnTo>
                <a:lnTo>
                  <a:pt x="13137606" y="5566238"/>
                </a:lnTo>
                <a:lnTo>
                  <a:pt x="0" y="5566238"/>
                </a:lnTo>
                <a:lnTo>
                  <a:pt x="0" y="0"/>
                </a:lnTo>
                <a:close/>
              </a:path>
            </a:pathLst>
          </a:custGeom>
          <a:blipFill>
            <a:blip r:embed="rId2"/>
            <a:stretch>
              <a:fillRect/>
            </a:stretch>
          </a:blipFill>
        </p:spPr>
      </p:sp>
      <p:sp>
        <p:nvSpPr>
          <p:cNvPr id="3" name="TextBox 3"/>
          <p:cNvSpPr txBox="1"/>
          <p:nvPr/>
        </p:nvSpPr>
        <p:spPr>
          <a:xfrm>
            <a:off x="1295101" y="990600"/>
            <a:ext cx="12589443" cy="638150"/>
          </a:xfrm>
          <a:prstGeom prst="rect">
            <a:avLst/>
          </a:prstGeom>
        </p:spPr>
        <p:txBody>
          <a:bodyPr lIns="0" tIns="0" rIns="0" bIns="0" rtlCol="0" anchor="t">
            <a:spAutoFit/>
          </a:bodyPr>
          <a:lstStyle/>
          <a:p>
            <a:pPr algn="ctr">
              <a:lnSpc>
                <a:spcPts val="4799"/>
              </a:lnSpc>
            </a:pPr>
            <a:r>
              <a:rPr lang="en-US" sz="3999">
                <a:solidFill>
                  <a:srgbClr val="000000"/>
                </a:solidFill>
                <a:latin typeface="Poppins Bold"/>
                <a:ea typeface="Poppins Bold"/>
                <a:cs typeface="Poppins Bold"/>
                <a:sym typeface="Poppins Bold"/>
              </a:rPr>
              <a:t>JUMLAH PENYELENGGARA ISP </a:t>
            </a:r>
          </a:p>
        </p:txBody>
      </p:sp>
    </p:spTree>
    <p:extLst>
      <p:ext uri="{BB962C8B-B14F-4D97-AF65-F5344CB8AC3E}">
        <p14:creationId xmlns:p14="http://schemas.microsoft.com/office/powerpoint/2010/main" val="178089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5705" y="1662478"/>
            <a:ext cx="10179267" cy="597159"/>
          </a:xfrm>
          <a:custGeom>
            <a:avLst/>
            <a:gdLst/>
            <a:ahLst/>
            <a:cxnLst/>
            <a:rect l="l" t="t" r="r" b="b"/>
            <a:pathLst>
              <a:path w="10179267" h="597159">
                <a:moveTo>
                  <a:pt x="0" y="0"/>
                </a:moveTo>
                <a:lnTo>
                  <a:pt x="10179268" y="0"/>
                </a:lnTo>
                <a:lnTo>
                  <a:pt x="10179268" y="597159"/>
                </a:lnTo>
                <a:lnTo>
                  <a:pt x="0" y="597159"/>
                </a:lnTo>
                <a:lnTo>
                  <a:pt x="0" y="0"/>
                </a:lnTo>
                <a:close/>
              </a:path>
            </a:pathLst>
          </a:custGeom>
          <a:blipFill>
            <a:blip r:embed="rId2"/>
            <a:stretch>
              <a:fillRect/>
            </a:stretch>
          </a:blipFill>
        </p:spPr>
      </p:sp>
      <p:sp>
        <p:nvSpPr>
          <p:cNvPr id="3" name="Freeform 3"/>
          <p:cNvSpPr/>
          <p:nvPr/>
        </p:nvSpPr>
        <p:spPr>
          <a:xfrm>
            <a:off x="1495705" y="2614489"/>
            <a:ext cx="15556011" cy="5191819"/>
          </a:xfrm>
          <a:custGeom>
            <a:avLst/>
            <a:gdLst/>
            <a:ahLst/>
            <a:cxnLst/>
            <a:rect l="l" t="t" r="r" b="b"/>
            <a:pathLst>
              <a:path w="15556011" h="5191819">
                <a:moveTo>
                  <a:pt x="0" y="0"/>
                </a:moveTo>
                <a:lnTo>
                  <a:pt x="15556011" y="0"/>
                </a:lnTo>
                <a:lnTo>
                  <a:pt x="15556011" y="5191818"/>
                </a:lnTo>
                <a:lnTo>
                  <a:pt x="0" y="5191818"/>
                </a:lnTo>
                <a:lnTo>
                  <a:pt x="0" y="0"/>
                </a:lnTo>
                <a:close/>
              </a:path>
            </a:pathLst>
          </a:custGeom>
          <a:blipFill>
            <a:blip r:embed="rId3"/>
            <a:stretch>
              <a:fillRect/>
            </a:stretch>
          </a:blipFill>
        </p:spPr>
      </p:sp>
    </p:spTree>
    <p:extLst>
      <p:ext uri="{BB962C8B-B14F-4D97-AF65-F5344CB8AC3E}">
        <p14:creationId xmlns:p14="http://schemas.microsoft.com/office/powerpoint/2010/main" val="317779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697987" y="2652448"/>
            <a:ext cx="5326942" cy="1379106"/>
          </a:xfrm>
          <a:custGeom>
            <a:avLst/>
            <a:gdLst/>
            <a:ahLst/>
            <a:cxnLst/>
            <a:rect l="l" t="t" r="r" b="b"/>
            <a:pathLst>
              <a:path w="5326942" h="1379106">
                <a:moveTo>
                  <a:pt x="0" y="0"/>
                </a:moveTo>
                <a:lnTo>
                  <a:pt x="5326942" y="0"/>
                </a:lnTo>
                <a:lnTo>
                  <a:pt x="5326942" y="1379105"/>
                </a:lnTo>
                <a:lnTo>
                  <a:pt x="0" y="13791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04498" y="2334960"/>
            <a:ext cx="978894" cy="978894"/>
          </a:xfrm>
          <a:custGeom>
            <a:avLst/>
            <a:gdLst/>
            <a:ahLst/>
            <a:cxnLst/>
            <a:rect l="l" t="t" r="r" b="b"/>
            <a:pathLst>
              <a:path w="978894" h="978894">
                <a:moveTo>
                  <a:pt x="0" y="0"/>
                </a:moveTo>
                <a:lnTo>
                  <a:pt x="978894" y="0"/>
                </a:lnTo>
                <a:lnTo>
                  <a:pt x="978894" y="978894"/>
                </a:lnTo>
                <a:lnTo>
                  <a:pt x="0" y="9788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804498" y="3799629"/>
            <a:ext cx="978894" cy="978894"/>
          </a:xfrm>
          <a:custGeom>
            <a:avLst/>
            <a:gdLst/>
            <a:ahLst/>
            <a:cxnLst/>
            <a:rect l="l" t="t" r="r" b="b"/>
            <a:pathLst>
              <a:path w="978894" h="978894">
                <a:moveTo>
                  <a:pt x="0" y="0"/>
                </a:moveTo>
                <a:lnTo>
                  <a:pt x="978894" y="0"/>
                </a:lnTo>
                <a:lnTo>
                  <a:pt x="978894" y="978894"/>
                </a:lnTo>
                <a:lnTo>
                  <a:pt x="0" y="9788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804498" y="4976033"/>
            <a:ext cx="978894" cy="978894"/>
          </a:xfrm>
          <a:custGeom>
            <a:avLst/>
            <a:gdLst/>
            <a:ahLst/>
            <a:cxnLst/>
            <a:rect l="l" t="t" r="r" b="b"/>
            <a:pathLst>
              <a:path w="978894" h="978894">
                <a:moveTo>
                  <a:pt x="0" y="0"/>
                </a:moveTo>
                <a:lnTo>
                  <a:pt x="978894" y="0"/>
                </a:lnTo>
                <a:lnTo>
                  <a:pt x="978894" y="978894"/>
                </a:lnTo>
                <a:lnTo>
                  <a:pt x="0" y="9788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804498" y="6269252"/>
            <a:ext cx="978894" cy="978894"/>
          </a:xfrm>
          <a:custGeom>
            <a:avLst/>
            <a:gdLst/>
            <a:ahLst/>
            <a:cxnLst/>
            <a:rect l="l" t="t" r="r" b="b"/>
            <a:pathLst>
              <a:path w="978894" h="978894">
                <a:moveTo>
                  <a:pt x="0" y="0"/>
                </a:moveTo>
                <a:lnTo>
                  <a:pt x="978894" y="0"/>
                </a:lnTo>
                <a:lnTo>
                  <a:pt x="978894" y="978894"/>
                </a:lnTo>
                <a:lnTo>
                  <a:pt x="0" y="9788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804498" y="7417306"/>
            <a:ext cx="978894" cy="978894"/>
          </a:xfrm>
          <a:custGeom>
            <a:avLst/>
            <a:gdLst/>
            <a:ahLst/>
            <a:cxnLst/>
            <a:rect l="l" t="t" r="r" b="b"/>
            <a:pathLst>
              <a:path w="978894" h="978894">
                <a:moveTo>
                  <a:pt x="0" y="0"/>
                </a:moveTo>
                <a:lnTo>
                  <a:pt x="978894" y="0"/>
                </a:lnTo>
                <a:lnTo>
                  <a:pt x="978894" y="978894"/>
                </a:lnTo>
                <a:lnTo>
                  <a:pt x="0" y="9788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878322" y="2408784"/>
            <a:ext cx="831247" cy="831247"/>
          </a:xfrm>
          <a:custGeom>
            <a:avLst/>
            <a:gdLst/>
            <a:ahLst/>
            <a:cxnLst/>
            <a:rect l="l" t="t" r="r" b="b"/>
            <a:pathLst>
              <a:path w="831247" h="831247">
                <a:moveTo>
                  <a:pt x="0" y="0"/>
                </a:moveTo>
                <a:lnTo>
                  <a:pt x="831247" y="0"/>
                </a:lnTo>
                <a:lnTo>
                  <a:pt x="831247" y="831247"/>
                </a:lnTo>
                <a:lnTo>
                  <a:pt x="0" y="83124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878322" y="3873453"/>
            <a:ext cx="831247" cy="831247"/>
          </a:xfrm>
          <a:custGeom>
            <a:avLst/>
            <a:gdLst/>
            <a:ahLst/>
            <a:cxnLst/>
            <a:rect l="l" t="t" r="r" b="b"/>
            <a:pathLst>
              <a:path w="831247" h="831247">
                <a:moveTo>
                  <a:pt x="0" y="0"/>
                </a:moveTo>
                <a:lnTo>
                  <a:pt x="831247" y="0"/>
                </a:lnTo>
                <a:lnTo>
                  <a:pt x="831247" y="831247"/>
                </a:lnTo>
                <a:lnTo>
                  <a:pt x="0" y="83124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878322" y="5049857"/>
            <a:ext cx="831247" cy="831247"/>
          </a:xfrm>
          <a:custGeom>
            <a:avLst/>
            <a:gdLst/>
            <a:ahLst/>
            <a:cxnLst/>
            <a:rect l="l" t="t" r="r" b="b"/>
            <a:pathLst>
              <a:path w="831247" h="831247">
                <a:moveTo>
                  <a:pt x="0" y="0"/>
                </a:moveTo>
                <a:lnTo>
                  <a:pt x="831247" y="0"/>
                </a:lnTo>
                <a:lnTo>
                  <a:pt x="831247" y="831247"/>
                </a:lnTo>
                <a:lnTo>
                  <a:pt x="0" y="83124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878322" y="6343076"/>
            <a:ext cx="831247" cy="831247"/>
          </a:xfrm>
          <a:custGeom>
            <a:avLst/>
            <a:gdLst/>
            <a:ahLst/>
            <a:cxnLst/>
            <a:rect l="l" t="t" r="r" b="b"/>
            <a:pathLst>
              <a:path w="831247" h="831247">
                <a:moveTo>
                  <a:pt x="0" y="0"/>
                </a:moveTo>
                <a:lnTo>
                  <a:pt x="831247" y="0"/>
                </a:lnTo>
                <a:lnTo>
                  <a:pt x="831247" y="831247"/>
                </a:lnTo>
                <a:lnTo>
                  <a:pt x="0" y="83124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12"/>
          <p:cNvSpPr/>
          <p:nvPr/>
        </p:nvSpPr>
        <p:spPr>
          <a:xfrm>
            <a:off x="878322" y="7491129"/>
            <a:ext cx="831247" cy="831247"/>
          </a:xfrm>
          <a:custGeom>
            <a:avLst/>
            <a:gdLst/>
            <a:ahLst/>
            <a:cxnLst/>
            <a:rect l="l" t="t" r="r" b="b"/>
            <a:pathLst>
              <a:path w="831247" h="831247">
                <a:moveTo>
                  <a:pt x="0" y="0"/>
                </a:moveTo>
                <a:lnTo>
                  <a:pt x="831247" y="0"/>
                </a:lnTo>
                <a:lnTo>
                  <a:pt x="831247" y="831247"/>
                </a:lnTo>
                <a:lnTo>
                  <a:pt x="0" y="83124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921423" y="2451885"/>
            <a:ext cx="745045" cy="745045"/>
          </a:xfrm>
          <a:custGeom>
            <a:avLst/>
            <a:gdLst/>
            <a:ahLst/>
            <a:cxnLst/>
            <a:rect l="l" t="t" r="r" b="b"/>
            <a:pathLst>
              <a:path w="745045" h="745045">
                <a:moveTo>
                  <a:pt x="0" y="0"/>
                </a:moveTo>
                <a:lnTo>
                  <a:pt x="745045" y="0"/>
                </a:lnTo>
                <a:lnTo>
                  <a:pt x="745045" y="745045"/>
                </a:lnTo>
                <a:lnTo>
                  <a:pt x="0" y="74504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Freeform 14"/>
          <p:cNvSpPr/>
          <p:nvPr/>
        </p:nvSpPr>
        <p:spPr>
          <a:xfrm>
            <a:off x="921423" y="3916554"/>
            <a:ext cx="745045" cy="745045"/>
          </a:xfrm>
          <a:custGeom>
            <a:avLst/>
            <a:gdLst/>
            <a:ahLst/>
            <a:cxnLst/>
            <a:rect l="l" t="t" r="r" b="b"/>
            <a:pathLst>
              <a:path w="745045" h="745045">
                <a:moveTo>
                  <a:pt x="0" y="0"/>
                </a:moveTo>
                <a:lnTo>
                  <a:pt x="745045" y="0"/>
                </a:lnTo>
                <a:lnTo>
                  <a:pt x="745045" y="745045"/>
                </a:lnTo>
                <a:lnTo>
                  <a:pt x="0" y="74504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921423" y="5092957"/>
            <a:ext cx="745045" cy="745045"/>
          </a:xfrm>
          <a:custGeom>
            <a:avLst/>
            <a:gdLst/>
            <a:ahLst/>
            <a:cxnLst/>
            <a:rect l="l" t="t" r="r" b="b"/>
            <a:pathLst>
              <a:path w="745045" h="745045">
                <a:moveTo>
                  <a:pt x="0" y="0"/>
                </a:moveTo>
                <a:lnTo>
                  <a:pt x="745045" y="0"/>
                </a:lnTo>
                <a:lnTo>
                  <a:pt x="745045" y="745045"/>
                </a:lnTo>
                <a:lnTo>
                  <a:pt x="0" y="74504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6" name="Freeform 16"/>
          <p:cNvSpPr/>
          <p:nvPr/>
        </p:nvSpPr>
        <p:spPr>
          <a:xfrm>
            <a:off x="921423" y="6386177"/>
            <a:ext cx="745045" cy="745045"/>
          </a:xfrm>
          <a:custGeom>
            <a:avLst/>
            <a:gdLst/>
            <a:ahLst/>
            <a:cxnLst/>
            <a:rect l="l" t="t" r="r" b="b"/>
            <a:pathLst>
              <a:path w="745045" h="745045">
                <a:moveTo>
                  <a:pt x="0" y="0"/>
                </a:moveTo>
                <a:lnTo>
                  <a:pt x="745045" y="0"/>
                </a:lnTo>
                <a:lnTo>
                  <a:pt x="745045" y="745045"/>
                </a:lnTo>
                <a:lnTo>
                  <a:pt x="0" y="74504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Freeform 17"/>
          <p:cNvSpPr/>
          <p:nvPr/>
        </p:nvSpPr>
        <p:spPr>
          <a:xfrm>
            <a:off x="921423" y="7534230"/>
            <a:ext cx="745045" cy="745045"/>
          </a:xfrm>
          <a:custGeom>
            <a:avLst/>
            <a:gdLst/>
            <a:ahLst/>
            <a:cxnLst/>
            <a:rect l="l" t="t" r="r" b="b"/>
            <a:pathLst>
              <a:path w="745045" h="745045">
                <a:moveTo>
                  <a:pt x="0" y="0"/>
                </a:moveTo>
                <a:lnTo>
                  <a:pt x="745045" y="0"/>
                </a:lnTo>
                <a:lnTo>
                  <a:pt x="745045" y="745045"/>
                </a:lnTo>
                <a:lnTo>
                  <a:pt x="0" y="74504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8" name="Freeform 18"/>
          <p:cNvSpPr/>
          <p:nvPr/>
        </p:nvSpPr>
        <p:spPr>
          <a:xfrm>
            <a:off x="878322" y="8710525"/>
            <a:ext cx="978894" cy="978894"/>
          </a:xfrm>
          <a:custGeom>
            <a:avLst/>
            <a:gdLst/>
            <a:ahLst/>
            <a:cxnLst/>
            <a:rect l="l" t="t" r="r" b="b"/>
            <a:pathLst>
              <a:path w="978894" h="978894">
                <a:moveTo>
                  <a:pt x="0" y="0"/>
                </a:moveTo>
                <a:lnTo>
                  <a:pt x="978894" y="0"/>
                </a:lnTo>
                <a:lnTo>
                  <a:pt x="978894" y="978894"/>
                </a:lnTo>
                <a:lnTo>
                  <a:pt x="0" y="9788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Freeform 19"/>
          <p:cNvSpPr/>
          <p:nvPr/>
        </p:nvSpPr>
        <p:spPr>
          <a:xfrm>
            <a:off x="952146" y="8784349"/>
            <a:ext cx="831247" cy="831247"/>
          </a:xfrm>
          <a:custGeom>
            <a:avLst/>
            <a:gdLst/>
            <a:ahLst/>
            <a:cxnLst/>
            <a:rect l="l" t="t" r="r" b="b"/>
            <a:pathLst>
              <a:path w="831247" h="831247">
                <a:moveTo>
                  <a:pt x="0" y="0"/>
                </a:moveTo>
                <a:lnTo>
                  <a:pt x="831247" y="0"/>
                </a:lnTo>
                <a:lnTo>
                  <a:pt x="831247" y="831247"/>
                </a:lnTo>
                <a:lnTo>
                  <a:pt x="0" y="83124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0" name="Freeform 20"/>
          <p:cNvSpPr/>
          <p:nvPr/>
        </p:nvSpPr>
        <p:spPr>
          <a:xfrm>
            <a:off x="995246" y="8827449"/>
            <a:ext cx="745045" cy="745045"/>
          </a:xfrm>
          <a:custGeom>
            <a:avLst/>
            <a:gdLst/>
            <a:ahLst/>
            <a:cxnLst/>
            <a:rect l="l" t="t" r="r" b="b"/>
            <a:pathLst>
              <a:path w="745045" h="745045">
                <a:moveTo>
                  <a:pt x="0" y="0"/>
                </a:moveTo>
                <a:lnTo>
                  <a:pt x="745045" y="0"/>
                </a:lnTo>
                <a:lnTo>
                  <a:pt x="745045" y="745045"/>
                </a:lnTo>
                <a:lnTo>
                  <a:pt x="0" y="74504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1" name="Freeform 21"/>
          <p:cNvSpPr/>
          <p:nvPr/>
        </p:nvSpPr>
        <p:spPr>
          <a:xfrm>
            <a:off x="11697987" y="6435541"/>
            <a:ext cx="5326942" cy="1379106"/>
          </a:xfrm>
          <a:custGeom>
            <a:avLst/>
            <a:gdLst/>
            <a:ahLst/>
            <a:cxnLst/>
            <a:rect l="l" t="t" r="r" b="b"/>
            <a:pathLst>
              <a:path w="5326942" h="1379106">
                <a:moveTo>
                  <a:pt x="0" y="0"/>
                </a:moveTo>
                <a:lnTo>
                  <a:pt x="5326942" y="0"/>
                </a:lnTo>
                <a:lnTo>
                  <a:pt x="5326942" y="1379106"/>
                </a:lnTo>
                <a:lnTo>
                  <a:pt x="0" y="137910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2" name="Freeform 22"/>
          <p:cNvSpPr/>
          <p:nvPr/>
        </p:nvSpPr>
        <p:spPr>
          <a:xfrm>
            <a:off x="11025966" y="3298179"/>
            <a:ext cx="6670983" cy="3978465"/>
          </a:xfrm>
          <a:custGeom>
            <a:avLst/>
            <a:gdLst/>
            <a:ahLst/>
            <a:cxnLst/>
            <a:rect l="l" t="t" r="r" b="b"/>
            <a:pathLst>
              <a:path w="6670983" h="3978465">
                <a:moveTo>
                  <a:pt x="0" y="0"/>
                </a:moveTo>
                <a:lnTo>
                  <a:pt x="6670984" y="0"/>
                </a:lnTo>
                <a:lnTo>
                  <a:pt x="6670984" y="3978465"/>
                </a:lnTo>
                <a:lnTo>
                  <a:pt x="0" y="3978465"/>
                </a:lnTo>
                <a:lnTo>
                  <a:pt x="0" y="0"/>
                </a:lnTo>
                <a:close/>
              </a:path>
            </a:pathLst>
          </a:custGeom>
          <a:blipFill>
            <a:blip r:embed="rId10"/>
            <a:stretch>
              <a:fillRect t="-11784"/>
            </a:stretch>
          </a:blipFill>
        </p:spPr>
      </p:sp>
      <p:sp>
        <p:nvSpPr>
          <p:cNvPr id="23" name="TextBox 23"/>
          <p:cNvSpPr txBox="1"/>
          <p:nvPr/>
        </p:nvSpPr>
        <p:spPr>
          <a:xfrm>
            <a:off x="1367769" y="1017716"/>
            <a:ext cx="9313007" cy="879094"/>
          </a:xfrm>
          <a:prstGeom prst="rect">
            <a:avLst/>
          </a:prstGeom>
        </p:spPr>
        <p:txBody>
          <a:bodyPr lIns="0" tIns="0" rIns="0" bIns="0" rtlCol="0" anchor="t">
            <a:spAutoFit/>
          </a:bodyPr>
          <a:lstStyle/>
          <a:p>
            <a:pPr algn="ctr">
              <a:lnSpc>
                <a:spcPts val="3301"/>
              </a:lnSpc>
            </a:pPr>
            <a:r>
              <a:rPr lang="en-US" sz="3144">
                <a:solidFill>
                  <a:srgbClr val="000000"/>
                </a:solidFill>
                <a:latin typeface="Poppins Bold Italics"/>
                <a:ea typeface="Poppins Bold Italics"/>
                <a:cs typeface="Poppins Bold Italics"/>
                <a:sym typeface="Poppins Bold Italics"/>
              </a:rPr>
              <a:t>Pentingnya Tata Kelola Pemerintahan yang Bersih &amp; Transparan</a:t>
            </a:r>
          </a:p>
        </p:txBody>
      </p:sp>
      <p:sp>
        <p:nvSpPr>
          <p:cNvPr id="24" name="TextBox 24"/>
          <p:cNvSpPr txBox="1"/>
          <p:nvPr/>
        </p:nvSpPr>
        <p:spPr>
          <a:xfrm>
            <a:off x="2259642" y="2827089"/>
            <a:ext cx="7424925" cy="532130"/>
          </a:xfrm>
          <a:prstGeom prst="rect">
            <a:avLst/>
          </a:prstGeom>
        </p:spPr>
        <p:txBody>
          <a:bodyPr lIns="0" tIns="0" rIns="0" bIns="0" rtlCol="0" anchor="t">
            <a:spAutoFit/>
          </a:bodyPr>
          <a:lstStyle/>
          <a:p>
            <a:pPr algn="just">
              <a:lnSpc>
                <a:spcPts val="2078"/>
              </a:lnSpc>
            </a:pPr>
            <a:r>
              <a:rPr lang="en-US" sz="1599">
                <a:solidFill>
                  <a:srgbClr val="000000"/>
                </a:solidFill>
                <a:latin typeface="TT Octosquares Condensed"/>
                <a:ea typeface="TT Octosquares Condensed"/>
                <a:cs typeface="TT Octosquares Condensed"/>
                <a:sym typeface="TT Octosquares Condensed"/>
              </a:rPr>
              <a:t>Tata kelola pemerintahan yang transparan memastikan bahwa pejabat dan lembaga pemerintah bertanggung jawab atas tindakan mereka. </a:t>
            </a:r>
          </a:p>
        </p:txBody>
      </p:sp>
      <p:sp>
        <p:nvSpPr>
          <p:cNvPr id="25" name="TextBox 25"/>
          <p:cNvSpPr txBox="1"/>
          <p:nvPr/>
        </p:nvSpPr>
        <p:spPr>
          <a:xfrm>
            <a:off x="2259642" y="4082947"/>
            <a:ext cx="7424925" cy="532130"/>
          </a:xfrm>
          <a:prstGeom prst="rect">
            <a:avLst/>
          </a:prstGeom>
        </p:spPr>
        <p:txBody>
          <a:bodyPr lIns="0" tIns="0" rIns="0" bIns="0" rtlCol="0" anchor="t">
            <a:spAutoFit/>
          </a:bodyPr>
          <a:lstStyle/>
          <a:p>
            <a:pPr algn="just">
              <a:lnSpc>
                <a:spcPts val="2078"/>
              </a:lnSpc>
            </a:pPr>
            <a:r>
              <a:rPr lang="en-US" sz="1599">
                <a:solidFill>
                  <a:srgbClr val="000000"/>
                </a:solidFill>
                <a:latin typeface="TT Octosquares Condensed"/>
                <a:ea typeface="TT Octosquares Condensed"/>
                <a:cs typeface="TT Octosquares Condensed"/>
                <a:sym typeface="TT Octosquares Condensed"/>
              </a:rPr>
              <a:t>Ketika tata kelola pemerintahan bersih dan transparan, maka akan terbangun kepercayaan antara pemerintah dan yang diperintah.</a:t>
            </a:r>
          </a:p>
        </p:txBody>
      </p:sp>
      <p:sp>
        <p:nvSpPr>
          <p:cNvPr id="26" name="TextBox 26"/>
          <p:cNvSpPr txBox="1"/>
          <p:nvPr/>
        </p:nvSpPr>
        <p:spPr>
          <a:xfrm>
            <a:off x="2259642" y="5205054"/>
            <a:ext cx="7424925" cy="789305"/>
          </a:xfrm>
          <a:prstGeom prst="rect">
            <a:avLst/>
          </a:prstGeom>
        </p:spPr>
        <p:txBody>
          <a:bodyPr lIns="0" tIns="0" rIns="0" bIns="0" rtlCol="0" anchor="t">
            <a:spAutoFit/>
          </a:bodyPr>
          <a:lstStyle/>
          <a:p>
            <a:pPr algn="just">
              <a:lnSpc>
                <a:spcPts val="2078"/>
              </a:lnSpc>
            </a:pPr>
            <a:r>
              <a:rPr lang="en-US" sz="1599">
                <a:solidFill>
                  <a:srgbClr val="000000"/>
                </a:solidFill>
                <a:latin typeface="TT Octosquares Condensed"/>
                <a:ea typeface="TT Octosquares Condensed"/>
                <a:cs typeface="TT Octosquares Condensed"/>
                <a:sym typeface="TT Octosquares Condensed"/>
              </a:rPr>
              <a:t>Transparansi memungkinkan pengawasan yang lebih baik atas operasi pemerintah, yang mengarah pada penggunaan sumber daya publik yang lebih efisien.</a:t>
            </a:r>
          </a:p>
        </p:txBody>
      </p:sp>
      <p:sp>
        <p:nvSpPr>
          <p:cNvPr id="27" name="TextBox 27"/>
          <p:cNvSpPr txBox="1"/>
          <p:nvPr/>
        </p:nvSpPr>
        <p:spPr>
          <a:xfrm>
            <a:off x="2259642" y="6594616"/>
            <a:ext cx="7424925" cy="532130"/>
          </a:xfrm>
          <a:prstGeom prst="rect">
            <a:avLst/>
          </a:prstGeom>
        </p:spPr>
        <p:txBody>
          <a:bodyPr lIns="0" tIns="0" rIns="0" bIns="0" rtlCol="0" anchor="t">
            <a:spAutoFit/>
          </a:bodyPr>
          <a:lstStyle/>
          <a:p>
            <a:pPr algn="just">
              <a:lnSpc>
                <a:spcPts val="2078"/>
              </a:lnSpc>
            </a:pPr>
            <a:r>
              <a:rPr lang="en-US" sz="1599">
                <a:solidFill>
                  <a:srgbClr val="000000"/>
                </a:solidFill>
                <a:latin typeface="TT Octosquares Condensed"/>
                <a:ea typeface="TT Octosquares Condensed"/>
                <a:cs typeface="TT Octosquares Condensed"/>
                <a:sym typeface="TT Octosquares Condensed"/>
              </a:rPr>
              <a:t>Tata kelola pemerintahan yang bersih ditandai dengan kepatuhan terhadap aturan hukum</a:t>
            </a:r>
          </a:p>
        </p:txBody>
      </p:sp>
      <p:sp>
        <p:nvSpPr>
          <p:cNvPr id="28" name="TextBox 28"/>
          <p:cNvSpPr txBox="1"/>
          <p:nvPr/>
        </p:nvSpPr>
        <p:spPr>
          <a:xfrm>
            <a:off x="2259642" y="2497724"/>
            <a:ext cx="5887242" cy="284480"/>
          </a:xfrm>
          <a:prstGeom prst="rect">
            <a:avLst/>
          </a:prstGeom>
        </p:spPr>
        <p:txBody>
          <a:bodyPr lIns="0" tIns="0" rIns="0" bIns="0" rtlCol="0" anchor="t">
            <a:spAutoFit/>
          </a:bodyPr>
          <a:lstStyle/>
          <a:p>
            <a:pPr algn="l">
              <a:lnSpc>
                <a:spcPts val="2260"/>
              </a:lnSpc>
            </a:pPr>
            <a:r>
              <a:rPr lang="en-US" sz="2000" spc="-60">
                <a:solidFill>
                  <a:srgbClr val="000000"/>
                </a:solidFill>
                <a:latin typeface="TT Octosquares Condensed Bold"/>
                <a:ea typeface="TT Octosquares Condensed Bold"/>
                <a:cs typeface="TT Octosquares Condensed Bold"/>
                <a:sym typeface="TT Octosquares Condensed Bold"/>
              </a:rPr>
              <a:t>Akuntabilitas </a:t>
            </a:r>
          </a:p>
        </p:txBody>
      </p:sp>
      <p:sp>
        <p:nvSpPr>
          <p:cNvPr id="29" name="TextBox 29"/>
          <p:cNvSpPr txBox="1"/>
          <p:nvPr/>
        </p:nvSpPr>
        <p:spPr>
          <a:xfrm>
            <a:off x="2259642" y="3759269"/>
            <a:ext cx="7294807" cy="284480"/>
          </a:xfrm>
          <a:prstGeom prst="rect">
            <a:avLst/>
          </a:prstGeom>
        </p:spPr>
        <p:txBody>
          <a:bodyPr lIns="0" tIns="0" rIns="0" bIns="0" rtlCol="0" anchor="t">
            <a:spAutoFit/>
          </a:bodyPr>
          <a:lstStyle/>
          <a:p>
            <a:pPr algn="l">
              <a:lnSpc>
                <a:spcPts val="2260"/>
              </a:lnSpc>
            </a:pPr>
            <a:r>
              <a:rPr lang="en-US" sz="2000" spc="-60">
                <a:solidFill>
                  <a:srgbClr val="000000"/>
                </a:solidFill>
                <a:latin typeface="TT Octosquares Condensed Bold"/>
                <a:ea typeface="TT Octosquares Condensed Bold"/>
                <a:cs typeface="TT Octosquares Condensed Bold"/>
                <a:sym typeface="TT Octosquares Condensed Bold"/>
              </a:rPr>
              <a:t>Kepercayaan &amp; Legitimasi</a:t>
            </a:r>
          </a:p>
        </p:txBody>
      </p:sp>
      <p:sp>
        <p:nvSpPr>
          <p:cNvPr id="30" name="TextBox 30"/>
          <p:cNvSpPr txBox="1"/>
          <p:nvPr/>
        </p:nvSpPr>
        <p:spPr>
          <a:xfrm>
            <a:off x="2259642" y="4869231"/>
            <a:ext cx="5887242" cy="284480"/>
          </a:xfrm>
          <a:prstGeom prst="rect">
            <a:avLst/>
          </a:prstGeom>
        </p:spPr>
        <p:txBody>
          <a:bodyPr lIns="0" tIns="0" rIns="0" bIns="0" rtlCol="0" anchor="t">
            <a:spAutoFit/>
          </a:bodyPr>
          <a:lstStyle/>
          <a:p>
            <a:pPr algn="l">
              <a:lnSpc>
                <a:spcPts val="2260"/>
              </a:lnSpc>
            </a:pPr>
            <a:r>
              <a:rPr lang="en-US" sz="2000" spc="-60">
                <a:solidFill>
                  <a:srgbClr val="000000"/>
                </a:solidFill>
                <a:latin typeface="TT Octosquares Condensed Bold"/>
                <a:ea typeface="TT Octosquares Condensed Bold"/>
                <a:cs typeface="TT Octosquares Condensed Bold"/>
                <a:sym typeface="TT Octosquares Condensed Bold"/>
              </a:rPr>
              <a:t>Efisiensi dan Efektivitas</a:t>
            </a:r>
          </a:p>
        </p:txBody>
      </p:sp>
      <p:sp>
        <p:nvSpPr>
          <p:cNvPr id="31" name="TextBox 31"/>
          <p:cNvSpPr txBox="1"/>
          <p:nvPr/>
        </p:nvSpPr>
        <p:spPr>
          <a:xfrm>
            <a:off x="2259642" y="6272036"/>
            <a:ext cx="5887242" cy="284480"/>
          </a:xfrm>
          <a:prstGeom prst="rect">
            <a:avLst/>
          </a:prstGeom>
        </p:spPr>
        <p:txBody>
          <a:bodyPr lIns="0" tIns="0" rIns="0" bIns="0" rtlCol="0" anchor="t">
            <a:spAutoFit/>
          </a:bodyPr>
          <a:lstStyle/>
          <a:p>
            <a:pPr algn="l">
              <a:lnSpc>
                <a:spcPts val="2260"/>
              </a:lnSpc>
            </a:pPr>
            <a:r>
              <a:rPr lang="en-US" sz="2000" spc="-60">
                <a:solidFill>
                  <a:srgbClr val="000000"/>
                </a:solidFill>
                <a:latin typeface="TT Octosquares Condensed Bold"/>
                <a:ea typeface="TT Octosquares Condensed Bold"/>
                <a:cs typeface="TT Octosquares Condensed Bold"/>
                <a:sym typeface="TT Octosquares Condensed Bold"/>
              </a:rPr>
              <a:t>Supremasi Hukum</a:t>
            </a:r>
          </a:p>
        </p:txBody>
      </p:sp>
      <p:sp>
        <p:nvSpPr>
          <p:cNvPr id="32" name="TextBox 32"/>
          <p:cNvSpPr txBox="1"/>
          <p:nvPr/>
        </p:nvSpPr>
        <p:spPr>
          <a:xfrm>
            <a:off x="2259642" y="7473017"/>
            <a:ext cx="5887242" cy="284480"/>
          </a:xfrm>
          <a:prstGeom prst="rect">
            <a:avLst/>
          </a:prstGeom>
        </p:spPr>
        <p:txBody>
          <a:bodyPr lIns="0" tIns="0" rIns="0" bIns="0" rtlCol="0" anchor="t">
            <a:spAutoFit/>
          </a:bodyPr>
          <a:lstStyle/>
          <a:p>
            <a:pPr algn="l">
              <a:lnSpc>
                <a:spcPts val="2260"/>
              </a:lnSpc>
            </a:pPr>
            <a:r>
              <a:rPr lang="en-US" sz="2000" spc="-60">
                <a:solidFill>
                  <a:srgbClr val="000000"/>
                </a:solidFill>
                <a:latin typeface="TT Octosquares Condensed Bold"/>
                <a:ea typeface="TT Octosquares Condensed Bold"/>
                <a:cs typeface="TT Octosquares Condensed Bold"/>
                <a:sym typeface="TT Octosquares Condensed Bold"/>
              </a:rPr>
              <a:t>Pembangunan Ekonomi</a:t>
            </a:r>
          </a:p>
        </p:txBody>
      </p:sp>
      <p:sp>
        <p:nvSpPr>
          <p:cNvPr id="33" name="TextBox 33"/>
          <p:cNvSpPr txBox="1"/>
          <p:nvPr/>
        </p:nvSpPr>
        <p:spPr>
          <a:xfrm>
            <a:off x="2259642" y="7795597"/>
            <a:ext cx="7424925" cy="532130"/>
          </a:xfrm>
          <a:prstGeom prst="rect">
            <a:avLst/>
          </a:prstGeom>
        </p:spPr>
        <p:txBody>
          <a:bodyPr lIns="0" tIns="0" rIns="0" bIns="0" rtlCol="0" anchor="t">
            <a:spAutoFit/>
          </a:bodyPr>
          <a:lstStyle/>
          <a:p>
            <a:pPr algn="just">
              <a:lnSpc>
                <a:spcPts val="2078"/>
              </a:lnSpc>
            </a:pPr>
            <a:r>
              <a:rPr lang="en-US" sz="1599">
                <a:solidFill>
                  <a:srgbClr val="000000"/>
                </a:solidFill>
                <a:latin typeface="TT Octosquares Condensed"/>
                <a:ea typeface="TT Octosquares Condensed"/>
                <a:cs typeface="TT Octosquares Condensed"/>
                <a:sym typeface="TT Octosquares Condensed"/>
              </a:rPr>
              <a:t>Transparansi dan tidak adanya korupsi menciptakan lingkungan yang mendukung investasi dan pertumbuhan ekonomi.</a:t>
            </a:r>
          </a:p>
        </p:txBody>
      </p:sp>
      <p:sp>
        <p:nvSpPr>
          <p:cNvPr id="34" name="TextBox 34"/>
          <p:cNvSpPr txBox="1"/>
          <p:nvPr/>
        </p:nvSpPr>
        <p:spPr>
          <a:xfrm>
            <a:off x="2259642" y="8670627"/>
            <a:ext cx="5887242" cy="284480"/>
          </a:xfrm>
          <a:prstGeom prst="rect">
            <a:avLst/>
          </a:prstGeom>
        </p:spPr>
        <p:txBody>
          <a:bodyPr lIns="0" tIns="0" rIns="0" bIns="0" rtlCol="0" anchor="t">
            <a:spAutoFit/>
          </a:bodyPr>
          <a:lstStyle/>
          <a:p>
            <a:pPr algn="l">
              <a:lnSpc>
                <a:spcPts val="2260"/>
              </a:lnSpc>
            </a:pPr>
            <a:r>
              <a:rPr lang="en-US" sz="2000" spc="-60">
                <a:solidFill>
                  <a:srgbClr val="000000"/>
                </a:solidFill>
                <a:latin typeface="TT Octosquares Condensed Bold"/>
                <a:ea typeface="TT Octosquares Condensed Bold"/>
                <a:cs typeface="TT Octosquares Condensed Bold"/>
                <a:sym typeface="TT Octosquares Condensed Bold"/>
              </a:rPr>
              <a:t>Inovasi dan Kemajuan</a:t>
            </a:r>
          </a:p>
        </p:txBody>
      </p:sp>
      <p:sp>
        <p:nvSpPr>
          <p:cNvPr id="35" name="TextBox 35"/>
          <p:cNvSpPr txBox="1"/>
          <p:nvPr/>
        </p:nvSpPr>
        <p:spPr>
          <a:xfrm>
            <a:off x="2259642" y="9002733"/>
            <a:ext cx="7424925" cy="532130"/>
          </a:xfrm>
          <a:prstGeom prst="rect">
            <a:avLst/>
          </a:prstGeom>
        </p:spPr>
        <p:txBody>
          <a:bodyPr lIns="0" tIns="0" rIns="0" bIns="0" rtlCol="0" anchor="t">
            <a:spAutoFit/>
          </a:bodyPr>
          <a:lstStyle/>
          <a:p>
            <a:pPr algn="just">
              <a:lnSpc>
                <a:spcPts val="2078"/>
              </a:lnSpc>
            </a:pPr>
            <a:r>
              <a:rPr lang="en-US" sz="1599">
                <a:solidFill>
                  <a:srgbClr val="000000"/>
                </a:solidFill>
                <a:latin typeface="TT Octosquares Condensed"/>
                <a:ea typeface="TT Octosquares Condensed"/>
                <a:cs typeface="TT Octosquares Condensed"/>
                <a:sym typeface="TT Octosquares Condensed"/>
              </a:rPr>
              <a:t>Pemerintahan yang transparan mendorong inovasi dengan memberikan aturan dan regulasi yang jelas.</a:t>
            </a:r>
          </a:p>
        </p:txBody>
      </p:sp>
      <p:sp>
        <p:nvSpPr>
          <p:cNvPr id="36" name="TextBox 36"/>
          <p:cNvSpPr txBox="1"/>
          <p:nvPr/>
        </p:nvSpPr>
        <p:spPr>
          <a:xfrm>
            <a:off x="15766982" y="9410809"/>
            <a:ext cx="2305949" cy="390525"/>
          </a:xfrm>
          <a:prstGeom prst="rect">
            <a:avLst/>
          </a:prstGeom>
        </p:spPr>
        <p:txBody>
          <a:bodyPr lIns="0" tIns="0" rIns="0" bIns="0" rtlCol="0" anchor="t">
            <a:spAutoFit/>
          </a:bodyPr>
          <a:lstStyle/>
          <a:p>
            <a:pPr algn="ctr">
              <a:lnSpc>
                <a:spcPts val="2999"/>
              </a:lnSpc>
            </a:pPr>
            <a:r>
              <a:rPr lang="en-US" sz="2499">
                <a:solidFill>
                  <a:srgbClr val="000000"/>
                </a:solidFill>
                <a:latin typeface="Poppins"/>
                <a:ea typeface="Poppins"/>
                <a:cs typeface="Poppins"/>
                <a:sym typeface="Poppins"/>
              </a:rPr>
              <a:t>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86320" y="-627864"/>
            <a:ext cx="11377208" cy="11377208"/>
          </a:xfrm>
          <a:custGeom>
            <a:avLst/>
            <a:gdLst/>
            <a:ahLst/>
            <a:cxnLst/>
            <a:rect l="l" t="t" r="r" b="b"/>
            <a:pathLst>
              <a:path w="11377208" h="11377208">
                <a:moveTo>
                  <a:pt x="0" y="0"/>
                </a:moveTo>
                <a:lnTo>
                  <a:pt x="11377208" y="0"/>
                </a:lnTo>
                <a:lnTo>
                  <a:pt x="11377208" y="11377208"/>
                </a:lnTo>
                <a:lnTo>
                  <a:pt x="0" y="1137720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0" y="1222603"/>
            <a:ext cx="7676273" cy="7676273"/>
          </a:xfrm>
          <a:custGeom>
            <a:avLst/>
            <a:gdLst/>
            <a:ahLst/>
            <a:cxnLst/>
            <a:rect l="l" t="t" r="r" b="b"/>
            <a:pathLst>
              <a:path w="7676273" h="7676273">
                <a:moveTo>
                  <a:pt x="0" y="0"/>
                </a:moveTo>
                <a:lnTo>
                  <a:pt x="7676273" y="0"/>
                </a:lnTo>
                <a:lnTo>
                  <a:pt x="7676273" y="7676273"/>
                </a:lnTo>
                <a:lnTo>
                  <a:pt x="0" y="76762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379953" y="1686955"/>
            <a:ext cx="8764047" cy="8764047"/>
          </a:xfrm>
          <a:custGeom>
            <a:avLst/>
            <a:gdLst/>
            <a:ahLst/>
            <a:cxnLst/>
            <a:rect l="l" t="t" r="r" b="b"/>
            <a:pathLst>
              <a:path w="8764047" h="8764047">
                <a:moveTo>
                  <a:pt x="0" y="0"/>
                </a:moveTo>
                <a:lnTo>
                  <a:pt x="8764047" y="0"/>
                </a:lnTo>
                <a:lnTo>
                  <a:pt x="8764047" y="8764047"/>
                </a:lnTo>
                <a:lnTo>
                  <a:pt x="0" y="876404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5" name="Group 5"/>
          <p:cNvGrpSpPr/>
          <p:nvPr/>
        </p:nvGrpSpPr>
        <p:grpSpPr>
          <a:xfrm>
            <a:off x="923449" y="2146063"/>
            <a:ext cx="5829376" cy="5829352"/>
            <a:chOff x="0" y="0"/>
            <a:chExt cx="7772501" cy="7772469"/>
          </a:xfrm>
        </p:grpSpPr>
        <p:sp>
          <p:nvSpPr>
            <p:cNvPr id="6" name="Freeform 6"/>
            <p:cNvSpPr/>
            <p:nvPr/>
          </p:nvSpPr>
          <p:spPr>
            <a:xfrm>
              <a:off x="0" y="0"/>
              <a:ext cx="7772527" cy="7772527"/>
            </a:xfrm>
            <a:custGeom>
              <a:avLst/>
              <a:gdLst/>
              <a:ahLst/>
              <a:cxnLst/>
              <a:rect l="l" t="t" r="r" b="b"/>
              <a:pathLst>
                <a:path w="7772527" h="7772527">
                  <a:moveTo>
                    <a:pt x="7772527" y="3886327"/>
                  </a:moveTo>
                  <a:cubicBezTo>
                    <a:pt x="7772527" y="6032500"/>
                    <a:pt x="6032500" y="7772527"/>
                    <a:pt x="3886327" y="7772527"/>
                  </a:cubicBezTo>
                  <a:cubicBezTo>
                    <a:pt x="1740154" y="7772527"/>
                    <a:pt x="0" y="6032500"/>
                    <a:pt x="0" y="3886327"/>
                  </a:cubicBezTo>
                  <a:cubicBezTo>
                    <a:pt x="0" y="1740154"/>
                    <a:pt x="1739900" y="0"/>
                    <a:pt x="3886200" y="0"/>
                  </a:cubicBezTo>
                  <a:cubicBezTo>
                    <a:pt x="6032500" y="0"/>
                    <a:pt x="7772400" y="1739900"/>
                    <a:pt x="7772400" y="3886327"/>
                  </a:cubicBezTo>
                  <a:close/>
                </a:path>
              </a:pathLst>
            </a:custGeom>
            <a:blipFill>
              <a:blip r:embed="rId8"/>
              <a:stretch>
                <a:fillRect l="-20284" t="-8347" r="-24807" b="-1617"/>
              </a:stretch>
            </a:blipFill>
          </p:spPr>
        </p:sp>
      </p:grpSp>
      <p:sp>
        <p:nvSpPr>
          <p:cNvPr id="7" name="Freeform 7"/>
          <p:cNvSpPr/>
          <p:nvPr/>
        </p:nvSpPr>
        <p:spPr>
          <a:xfrm>
            <a:off x="7520378" y="552876"/>
            <a:ext cx="12349124" cy="1841082"/>
          </a:xfrm>
          <a:custGeom>
            <a:avLst/>
            <a:gdLst/>
            <a:ahLst/>
            <a:cxnLst/>
            <a:rect l="l" t="t" r="r" b="b"/>
            <a:pathLst>
              <a:path w="12349124" h="1841082">
                <a:moveTo>
                  <a:pt x="0" y="0"/>
                </a:moveTo>
                <a:lnTo>
                  <a:pt x="12349125" y="0"/>
                </a:lnTo>
                <a:lnTo>
                  <a:pt x="12349125" y="1841083"/>
                </a:lnTo>
                <a:lnTo>
                  <a:pt x="0" y="184108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12297178" y="9859597"/>
            <a:ext cx="7062911" cy="1182809"/>
          </a:xfrm>
          <a:custGeom>
            <a:avLst/>
            <a:gdLst/>
            <a:ahLst/>
            <a:cxnLst/>
            <a:rect l="l" t="t" r="r" b="b"/>
            <a:pathLst>
              <a:path w="7062911" h="1182809">
                <a:moveTo>
                  <a:pt x="0" y="0"/>
                </a:moveTo>
                <a:lnTo>
                  <a:pt x="7062911" y="0"/>
                </a:lnTo>
                <a:lnTo>
                  <a:pt x="7062911" y="1182809"/>
                </a:lnTo>
                <a:lnTo>
                  <a:pt x="0" y="118280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15655436" y="9566534"/>
            <a:ext cx="8590251" cy="1182809"/>
          </a:xfrm>
          <a:custGeom>
            <a:avLst/>
            <a:gdLst/>
            <a:ahLst/>
            <a:cxnLst/>
            <a:rect l="l" t="t" r="r" b="b"/>
            <a:pathLst>
              <a:path w="8590251" h="1182809">
                <a:moveTo>
                  <a:pt x="0" y="0"/>
                </a:moveTo>
                <a:lnTo>
                  <a:pt x="8590251" y="0"/>
                </a:lnTo>
                <a:lnTo>
                  <a:pt x="8590251" y="1182809"/>
                </a:lnTo>
                <a:lnTo>
                  <a:pt x="0" y="1182809"/>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Freeform 10"/>
          <p:cNvSpPr/>
          <p:nvPr/>
        </p:nvSpPr>
        <p:spPr>
          <a:xfrm>
            <a:off x="8387450" y="7646308"/>
            <a:ext cx="1079236" cy="1079236"/>
          </a:xfrm>
          <a:custGeom>
            <a:avLst/>
            <a:gdLst/>
            <a:ahLst/>
            <a:cxnLst/>
            <a:rect l="l" t="t" r="r" b="b"/>
            <a:pathLst>
              <a:path w="1079236" h="1079236">
                <a:moveTo>
                  <a:pt x="0" y="0"/>
                </a:moveTo>
                <a:lnTo>
                  <a:pt x="1079236" y="0"/>
                </a:lnTo>
                <a:lnTo>
                  <a:pt x="1079236" y="1079236"/>
                </a:lnTo>
                <a:lnTo>
                  <a:pt x="0" y="107923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8468841" y="7727700"/>
            <a:ext cx="916454" cy="916454"/>
          </a:xfrm>
          <a:custGeom>
            <a:avLst/>
            <a:gdLst/>
            <a:ahLst/>
            <a:cxnLst/>
            <a:rect l="l" t="t" r="r" b="b"/>
            <a:pathLst>
              <a:path w="916454" h="916454">
                <a:moveTo>
                  <a:pt x="0" y="0"/>
                </a:moveTo>
                <a:lnTo>
                  <a:pt x="916454" y="0"/>
                </a:lnTo>
                <a:lnTo>
                  <a:pt x="916454" y="916454"/>
                </a:lnTo>
                <a:lnTo>
                  <a:pt x="0" y="916454"/>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2" name="Freeform 12"/>
          <p:cNvSpPr/>
          <p:nvPr/>
        </p:nvSpPr>
        <p:spPr>
          <a:xfrm>
            <a:off x="8387450" y="3092974"/>
            <a:ext cx="1079236" cy="1079236"/>
          </a:xfrm>
          <a:custGeom>
            <a:avLst/>
            <a:gdLst/>
            <a:ahLst/>
            <a:cxnLst/>
            <a:rect l="l" t="t" r="r" b="b"/>
            <a:pathLst>
              <a:path w="1079236" h="1079236">
                <a:moveTo>
                  <a:pt x="0" y="0"/>
                </a:moveTo>
                <a:lnTo>
                  <a:pt x="1079236" y="0"/>
                </a:lnTo>
                <a:lnTo>
                  <a:pt x="1079236" y="1079236"/>
                </a:lnTo>
                <a:lnTo>
                  <a:pt x="0" y="107923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Freeform 13"/>
          <p:cNvSpPr/>
          <p:nvPr/>
        </p:nvSpPr>
        <p:spPr>
          <a:xfrm>
            <a:off x="8468841" y="3174365"/>
            <a:ext cx="916454" cy="916454"/>
          </a:xfrm>
          <a:custGeom>
            <a:avLst/>
            <a:gdLst/>
            <a:ahLst/>
            <a:cxnLst/>
            <a:rect l="l" t="t" r="r" b="b"/>
            <a:pathLst>
              <a:path w="916454" h="916454">
                <a:moveTo>
                  <a:pt x="0" y="0"/>
                </a:moveTo>
                <a:lnTo>
                  <a:pt x="916454" y="0"/>
                </a:lnTo>
                <a:lnTo>
                  <a:pt x="916454" y="916454"/>
                </a:lnTo>
                <a:lnTo>
                  <a:pt x="0" y="916454"/>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8516360" y="3221884"/>
            <a:ext cx="821416" cy="821416"/>
          </a:xfrm>
          <a:custGeom>
            <a:avLst/>
            <a:gdLst/>
            <a:ahLst/>
            <a:cxnLst/>
            <a:rect l="l" t="t" r="r" b="b"/>
            <a:pathLst>
              <a:path w="821416" h="821416">
                <a:moveTo>
                  <a:pt x="0" y="0"/>
                </a:moveTo>
                <a:lnTo>
                  <a:pt x="821416" y="0"/>
                </a:lnTo>
                <a:lnTo>
                  <a:pt x="821416" y="821416"/>
                </a:lnTo>
                <a:lnTo>
                  <a:pt x="0" y="821416"/>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Freeform 15"/>
          <p:cNvSpPr/>
          <p:nvPr/>
        </p:nvSpPr>
        <p:spPr>
          <a:xfrm>
            <a:off x="8387450" y="4611536"/>
            <a:ext cx="1079236" cy="1079236"/>
          </a:xfrm>
          <a:custGeom>
            <a:avLst/>
            <a:gdLst/>
            <a:ahLst/>
            <a:cxnLst/>
            <a:rect l="l" t="t" r="r" b="b"/>
            <a:pathLst>
              <a:path w="1079236" h="1079236">
                <a:moveTo>
                  <a:pt x="0" y="0"/>
                </a:moveTo>
                <a:lnTo>
                  <a:pt x="1079236" y="0"/>
                </a:lnTo>
                <a:lnTo>
                  <a:pt x="1079236" y="1079236"/>
                </a:lnTo>
                <a:lnTo>
                  <a:pt x="0" y="107923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a:off x="8468841" y="4692927"/>
            <a:ext cx="916454" cy="916454"/>
          </a:xfrm>
          <a:custGeom>
            <a:avLst/>
            <a:gdLst/>
            <a:ahLst/>
            <a:cxnLst/>
            <a:rect l="l" t="t" r="r" b="b"/>
            <a:pathLst>
              <a:path w="916454" h="916454">
                <a:moveTo>
                  <a:pt x="0" y="0"/>
                </a:moveTo>
                <a:lnTo>
                  <a:pt x="916454" y="0"/>
                </a:lnTo>
                <a:lnTo>
                  <a:pt x="916454" y="916454"/>
                </a:lnTo>
                <a:lnTo>
                  <a:pt x="0" y="916454"/>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7" name="Freeform 17"/>
          <p:cNvSpPr/>
          <p:nvPr/>
        </p:nvSpPr>
        <p:spPr>
          <a:xfrm>
            <a:off x="8516360" y="4740446"/>
            <a:ext cx="821416" cy="821416"/>
          </a:xfrm>
          <a:custGeom>
            <a:avLst/>
            <a:gdLst/>
            <a:ahLst/>
            <a:cxnLst/>
            <a:rect l="l" t="t" r="r" b="b"/>
            <a:pathLst>
              <a:path w="821416" h="821416">
                <a:moveTo>
                  <a:pt x="0" y="0"/>
                </a:moveTo>
                <a:lnTo>
                  <a:pt x="821416" y="0"/>
                </a:lnTo>
                <a:lnTo>
                  <a:pt x="821416" y="821416"/>
                </a:lnTo>
                <a:lnTo>
                  <a:pt x="0" y="821416"/>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8" name="Freeform 18"/>
          <p:cNvSpPr/>
          <p:nvPr/>
        </p:nvSpPr>
        <p:spPr>
          <a:xfrm>
            <a:off x="8387450" y="6128922"/>
            <a:ext cx="1079236" cy="1079236"/>
          </a:xfrm>
          <a:custGeom>
            <a:avLst/>
            <a:gdLst/>
            <a:ahLst/>
            <a:cxnLst/>
            <a:rect l="l" t="t" r="r" b="b"/>
            <a:pathLst>
              <a:path w="1079236" h="1079236">
                <a:moveTo>
                  <a:pt x="0" y="0"/>
                </a:moveTo>
                <a:lnTo>
                  <a:pt x="1079236" y="0"/>
                </a:lnTo>
                <a:lnTo>
                  <a:pt x="1079236" y="1079236"/>
                </a:lnTo>
                <a:lnTo>
                  <a:pt x="0" y="107923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Freeform 19"/>
          <p:cNvSpPr/>
          <p:nvPr/>
        </p:nvSpPr>
        <p:spPr>
          <a:xfrm>
            <a:off x="8468841" y="6210313"/>
            <a:ext cx="916454" cy="916454"/>
          </a:xfrm>
          <a:custGeom>
            <a:avLst/>
            <a:gdLst/>
            <a:ahLst/>
            <a:cxnLst/>
            <a:rect l="l" t="t" r="r" b="b"/>
            <a:pathLst>
              <a:path w="916454" h="916454">
                <a:moveTo>
                  <a:pt x="0" y="0"/>
                </a:moveTo>
                <a:lnTo>
                  <a:pt x="916454" y="0"/>
                </a:lnTo>
                <a:lnTo>
                  <a:pt x="916454" y="916454"/>
                </a:lnTo>
                <a:lnTo>
                  <a:pt x="0" y="916454"/>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20" name="Freeform 20"/>
          <p:cNvSpPr/>
          <p:nvPr/>
        </p:nvSpPr>
        <p:spPr>
          <a:xfrm>
            <a:off x="8516360" y="6257832"/>
            <a:ext cx="821416" cy="821416"/>
          </a:xfrm>
          <a:custGeom>
            <a:avLst/>
            <a:gdLst/>
            <a:ahLst/>
            <a:cxnLst/>
            <a:rect l="l" t="t" r="r" b="b"/>
            <a:pathLst>
              <a:path w="821416" h="821416">
                <a:moveTo>
                  <a:pt x="0" y="0"/>
                </a:moveTo>
                <a:lnTo>
                  <a:pt x="821416" y="0"/>
                </a:lnTo>
                <a:lnTo>
                  <a:pt x="821416" y="821416"/>
                </a:lnTo>
                <a:lnTo>
                  <a:pt x="0" y="821416"/>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21" name="Freeform 21"/>
          <p:cNvSpPr/>
          <p:nvPr/>
        </p:nvSpPr>
        <p:spPr>
          <a:xfrm>
            <a:off x="8516360" y="7775218"/>
            <a:ext cx="821417" cy="821417"/>
          </a:xfrm>
          <a:custGeom>
            <a:avLst/>
            <a:gdLst/>
            <a:ahLst/>
            <a:cxnLst/>
            <a:rect l="l" t="t" r="r" b="b"/>
            <a:pathLst>
              <a:path w="821417" h="821417">
                <a:moveTo>
                  <a:pt x="0" y="0"/>
                </a:moveTo>
                <a:lnTo>
                  <a:pt x="821417" y="0"/>
                </a:lnTo>
                <a:lnTo>
                  <a:pt x="821417" y="821417"/>
                </a:lnTo>
                <a:lnTo>
                  <a:pt x="0" y="82141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22" name="TextBox 22"/>
          <p:cNvSpPr txBox="1"/>
          <p:nvPr/>
        </p:nvSpPr>
        <p:spPr>
          <a:xfrm>
            <a:off x="8611201" y="892699"/>
            <a:ext cx="8855112" cy="904875"/>
          </a:xfrm>
          <a:prstGeom prst="rect">
            <a:avLst/>
          </a:prstGeom>
        </p:spPr>
        <p:txBody>
          <a:bodyPr lIns="0" tIns="0" rIns="0" bIns="0" rtlCol="0" anchor="t">
            <a:spAutoFit/>
          </a:bodyPr>
          <a:lstStyle/>
          <a:p>
            <a:pPr algn="ctr">
              <a:lnSpc>
                <a:spcPts val="3450"/>
              </a:lnSpc>
            </a:pPr>
            <a:r>
              <a:rPr lang="en-US" sz="3000">
                <a:solidFill>
                  <a:srgbClr val="FFFFFF"/>
                </a:solidFill>
                <a:latin typeface="Poppins Bold"/>
                <a:ea typeface="Poppins Bold"/>
                <a:cs typeface="Poppins Bold"/>
                <a:sym typeface="Poppins Bold"/>
              </a:rPr>
              <a:t>Pentingnya Transformasi Digital pada </a:t>
            </a:r>
          </a:p>
          <a:p>
            <a:pPr algn="ctr">
              <a:lnSpc>
                <a:spcPts val="3450"/>
              </a:lnSpc>
            </a:pPr>
            <a:r>
              <a:rPr lang="en-US" sz="3000">
                <a:solidFill>
                  <a:srgbClr val="FFFFFF"/>
                </a:solidFill>
                <a:latin typeface="Poppins Bold"/>
                <a:ea typeface="Poppins Bold"/>
                <a:cs typeface="Poppins Bold"/>
                <a:sym typeface="Poppins Bold"/>
              </a:rPr>
              <a:t>Tata Kelola Pemerintahan </a:t>
            </a:r>
          </a:p>
        </p:txBody>
      </p:sp>
      <p:sp>
        <p:nvSpPr>
          <p:cNvPr id="23" name="TextBox 23"/>
          <p:cNvSpPr txBox="1"/>
          <p:nvPr/>
        </p:nvSpPr>
        <p:spPr>
          <a:xfrm>
            <a:off x="9726479" y="3647606"/>
            <a:ext cx="8186021" cy="354330"/>
          </a:xfrm>
          <a:prstGeom prst="rect">
            <a:avLst/>
          </a:prstGeom>
        </p:spPr>
        <p:txBody>
          <a:bodyPr lIns="0" tIns="0" rIns="0" bIns="0" rtlCol="0" anchor="t">
            <a:spAutoFit/>
          </a:bodyPr>
          <a:lstStyle/>
          <a:p>
            <a:pPr algn="just">
              <a:lnSpc>
                <a:spcPts val="2730"/>
              </a:lnSpc>
            </a:pPr>
            <a:r>
              <a:rPr lang="en-US" sz="2100">
                <a:solidFill>
                  <a:srgbClr val="000000"/>
                </a:solidFill>
                <a:latin typeface="TT Octosquares Condensed"/>
                <a:ea typeface="TT Octosquares Condensed"/>
                <a:cs typeface="TT Octosquares Condensed"/>
                <a:sym typeface="TT Octosquares Condensed"/>
              </a:rPr>
              <a:t>Mengurangi pemborosan sumber daya dan meningkatkan produktivitas</a:t>
            </a:r>
          </a:p>
        </p:txBody>
      </p:sp>
      <p:sp>
        <p:nvSpPr>
          <p:cNvPr id="24" name="TextBox 24"/>
          <p:cNvSpPr txBox="1"/>
          <p:nvPr/>
        </p:nvSpPr>
        <p:spPr>
          <a:xfrm>
            <a:off x="9726479" y="4993300"/>
            <a:ext cx="7739834" cy="697230"/>
          </a:xfrm>
          <a:prstGeom prst="rect">
            <a:avLst/>
          </a:prstGeom>
        </p:spPr>
        <p:txBody>
          <a:bodyPr lIns="0" tIns="0" rIns="0" bIns="0" rtlCol="0" anchor="t">
            <a:spAutoFit/>
          </a:bodyPr>
          <a:lstStyle/>
          <a:p>
            <a:pPr algn="just">
              <a:lnSpc>
                <a:spcPts val="2730"/>
              </a:lnSpc>
            </a:pPr>
            <a:r>
              <a:rPr lang="en-US" sz="2100">
                <a:solidFill>
                  <a:srgbClr val="000000"/>
                </a:solidFill>
                <a:latin typeface="TT Octosquares Condensed"/>
                <a:ea typeface="TT Octosquares Condensed"/>
                <a:cs typeface="TT Octosquares Condensed"/>
                <a:sym typeface="TT Octosquares Condensed"/>
              </a:rPr>
              <a:t>Memungkinkan pengawasan yang lebih baik oleh masyarakat terhadap tindakan pemerintah</a:t>
            </a:r>
          </a:p>
        </p:txBody>
      </p:sp>
      <p:sp>
        <p:nvSpPr>
          <p:cNvPr id="25" name="TextBox 25"/>
          <p:cNvSpPr txBox="1"/>
          <p:nvPr/>
        </p:nvSpPr>
        <p:spPr>
          <a:xfrm>
            <a:off x="9726479" y="6510928"/>
            <a:ext cx="7739834" cy="697230"/>
          </a:xfrm>
          <a:prstGeom prst="rect">
            <a:avLst/>
          </a:prstGeom>
        </p:spPr>
        <p:txBody>
          <a:bodyPr lIns="0" tIns="0" rIns="0" bIns="0" rtlCol="0" anchor="t">
            <a:spAutoFit/>
          </a:bodyPr>
          <a:lstStyle/>
          <a:p>
            <a:pPr algn="just">
              <a:lnSpc>
                <a:spcPts val="2730"/>
              </a:lnSpc>
            </a:pPr>
            <a:r>
              <a:rPr lang="en-US" sz="2100">
                <a:solidFill>
                  <a:srgbClr val="000000"/>
                </a:solidFill>
                <a:latin typeface="TT Octosquares Condensed"/>
                <a:ea typeface="TT Octosquares Condensed"/>
                <a:cs typeface="TT Octosquares Condensed"/>
                <a:sym typeface="TT Octosquares Condensed"/>
              </a:rPr>
              <a:t>Memungkinkan pemerintah untuk lebih responsif terhadap perubahan dan tantangan baru</a:t>
            </a:r>
          </a:p>
        </p:txBody>
      </p:sp>
      <p:sp>
        <p:nvSpPr>
          <p:cNvPr id="26" name="TextBox 26"/>
          <p:cNvSpPr txBox="1"/>
          <p:nvPr/>
        </p:nvSpPr>
        <p:spPr>
          <a:xfrm>
            <a:off x="9726479" y="8199039"/>
            <a:ext cx="8186021" cy="354330"/>
          </a:xfrm>
          <a:prstGeom prst="rect">
            <a:avLst/>
          </a:prstGeom>
        </p:spPr>
        <p:txBody>
          <a:bodyPr lIns="0" tIns="0" rIns="0" bIns="0" rtlCol="0" anchor="t">
            <a:spAutoFit/>
          </a:bodyPr>
          <a:lstStyle/>
          <a:p>
            <a:pPr algn="just">
              <a:lnSpc>
                <a:spcPts val="2730"/>
              </a:lnSpc>
            </a:pPr>
            <a:r>
              <a:rPr lang="en-US" sz="2100">
                <a:solidFill>
                  <a:srgbClr val="000000"/>
                </a:solidFill>
                <a:latin typeface="TT Octosquares Condensed"/>
                <a:ea typeface="TT Octosquares Condensed"/>
                <a:cs typeface="TT Octosquares Condensed"/>
                <a:sym typeface="TT Octosquares Condensed"/>
              </a:rPr>
              <a:t>Memastikan kebijakan yang diterapkan efektif dan tepat sasaran</a:t>
            </a:r>
          </a:p>
        </p:txBody>
      </p:sp>
      <p:sp>
        <p:nvSpPr>
          <p:cNvPr id="27" name="TextBox 27"/>
          <p:cNvSpPr txBox="1"/>
          <p:nvPr/>
        </p:nvSpPr>
        <p:spPr>
          <a:xfrm>
            <a:off x="9726479" y="3277825"/>
            <a:ext cx="6490717" cy="398145"/>
          </a:xfrm>
          <a:prstGeom prst="rect">
            <a:avLst/>
          </a:prstGeom>
        </p:spPr>
        <p:txBody>
          <a:bodyPr lIns="0" tIns="0" rIns="0" bIns="0" rtlCol="0" anchor="t">
            <a:spAutoFit/>
          </a:bodyPr>
          <a:lstStyle/>
          <a:p>
            <a:pPr algn="l">
              <a:lnSpc>
                <a:spcPts val="3390"/>
              </a:lnSpc>
            </a:pPr>
            <a:r>
              <a:rPr lang="en-US" sz="3000" spc="-89">
                <a:solidFill>
                  <a:srgbClr val="000000"/>
                </a:solidFill>
                <a:latin typeface="TT Octosquares Condensed Bold"/>
                <a:ea typeface="TT Octosquares Condensed Bold"/>
                <a:cs typeface="TT Octosquares Condensed Bold"/>
                <a:sym typeface="TT Octosquares Condensed Bold"/>
              </a:rPr>
              <a:t>Peningkatan Efisiensi </a:t>
            </a:r>
          </a:p>
        </p:txBody>
      </p:sp>
      <p:sp>
        <p:nvSpPr>
          <p:cNvPr id="28" name="TextBox 28"/>
          <p:cNvSpPr txBox="1"/>
          <p:nvPr/>
        </p:nvSpPr>
        <p:spPr>
          <a:xfrm>
            <a:off x="9726479" y="4668686"/>
            <a:ext cx="8042565" cy="398145"/>
          </a:xfrm>
          <a:prstGeom prst="rect">
            <a:avLst/>
          </a:prstGeom>
        </p:spPr>
        <p:txBody>
          <a:bodyPr lIns="0" tIns="0" rIns="0" bIns="0" rtlCol="0" anchor="t">
            <a:spAutoFit/>
          </a:bodyPr>
          <a:lstStyle/>
          <a:p>
            <a:pPr algn="l">
              <a:lnSpc>
                <a:spcPts val="3390"/>
              </a:lnSpc>
            </a:pPr>
            <a:r>
              <a:rPr lang="en-US" sz="3000" spc="-89">
                <a:solidFill>
                  <a:srgbClr val="000000"/>
                </a:solidFill>
                <a:latin typeface="TT Octosquares Condensed Bold"/>
                <a:ea typeface="TT Octosquares Condensed Bold"/>
                <a:cs typeface="TT Octosquares Condensed Bold"/>
                <a:sym typeface="TT Octosquares Condensed Bold"/>
              </a:rPr>
              <a:t>Transparansi dan Akuntabilitas</a:t>
            </a:r>
          </a:p>
        </p:txBody>
      </p:sp>
      <p:sp>
        <p:nvSpPr>
          <p:cNvPr id="29" name="TextBox 29"/>
          <p:cNvSpPr txBox="1"/>
          <p:nvPr/>
        </p:nvSpPr>
        <p:spPr>
          <a:xfrm>
            <a:off x="9726479" y="6172924"/>
            <a:ext cx="6490717" cy="398145"/>
          </a:xfrm>
          <a:prstGeom prst="rect">
            <a:avLst/>
          </a:prstGeom>
        </p:spPr>
        <p:txBody>
          <a:bodyPr lIns="0" tIns="0" rIns="0" bIns="0" rtlCol="0" anchor="t">
            <a:spAutoFit/>
          </a:bodyPr>
          <a:lstStyle/>
          <a:p>
            <a:pPr algn="l">
              <a:lnSpc>
                <a:spcPts val="3390"/>
              </a:lnSpc>
            </a:pPr>
            <a:r>
              <a:rPr lang="en-US" sz="3000" spc="-89">
                <a:solidFill>
                  <a:srgbClr val="000000"/>
                </a:solidFill>
                <a:latin typeface="TT Octosquares Condensed Bold"/>
                <a:ea typeface="TT Octosquares Condensed Bold"/>
                <a:cs typeface="TT Octosquares Condensed Bold"/>
                <a:sym typeface="TT Octosquares Condensed Bold"/>
              </a:rPr>
              <a:t>Inovasi dan Adaptabilitas</a:t>
            </a:r>
          </a:p>
        </p:txBody>
      </p:sp>
      <p:sp>
        <p:nvSpPr>
          <p:cNvPr id="30" name="TextBox 30"/>
          <p:cNvSpPr txBox="1"/>
          <p:nvPr/>
        </p:nvSpPr>
        <p:spPr>
          <a:xfrm>
            <a:off x="9726479" y="7875634"/>
            <a:ext cx="6490717" cy="398145"/>
          </a:xfrm>
          <a:prstGeom prst="rect">
            <a:avLst/>
          </a:prstGeom>
        </p:spPr>
        <p:txBody>
          <a:bodyPr lIns="0" tIns="0" rIns="0" bIns="0" rtlCol="0" anchor="t">
            <a:spAutoFit/>
          </a:bodyPr>
          <a:lstStyle/>
          <a:p>
            <a:pPr algn="l">
              <a:lnSpc>
                <a:spcPts val="3390"/>
              </a:lnSpc>
            </a:pPr>
            <a:r>
              <a:rPr lang="en-US" sz="3000" spc="-89">
                <a:solidFill>
                  <a:srgbClr val="000000"/>
                </a:solidFill>
                <a:latin typeface="TT Octosquares Condensed Bold"/>
                <a:ea typeface="TT Octosquares Condensed Bold"/>
                <a:cs typeface="TT Octosquares Condensed Bold"/>
                <a:sym typeface="TT Octosquares Condensed Bold"/>
              </a:rPr>
              <a:t>Efektivitas Kebijakan Publik</a:t>
            </a:r>
          </a:p>
        </p:txBody>
      </p:sp>
      <p:sp>
        <p:nvSpPr>
          <p:cNvPr id="31" name="TextBox 31"/>
          <p:cNvSpPr txBox="1"/>
          <p:nvPr/>
        </p:nvSpPr>
        <p:spPr>
          <a:xfrm>
            <a:off x="16313338" y="9053512"/>
            <a:ext cx="2305949" cy="390525"/>
          </a:xfrm>
          <a:prstGeom prst="rect">
            <a:avLst/>
          </a:prstGeom>
        </p:spPr>
        <p:txBody>
          <a:bodyPr lIns="0" tIns="0" rIns="0" bIns="0" rtlCol="0" anchor="t">
            <a:spAutoFit/>
          </a:bodyPr>
          <a:lstStyle/>
          <a:p>
            <a:pPr algn="ctr">
              <a:lnSpc>
                <a:spcPts val="2999"/>
              </a:lnSpc>
            </a:pPr>
            <a:r>
              <a:rPr lang="en-US" sz="2499">
                <a:solidFill>
                  <a:srgbClr val="000000"/>
                </a:solidFill>
                <a:latin typeface="Poppins"/>
                <a:ea typeface="Poppins"/>
                <a:cs typeface="Poppins"/>
                <a:sym typeface="Poppins"/>
              </a:rPr>
              <a:t>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03861" y="3363368"/>
            <a:ext cx="6534569" cy="5894932"/>
            <a:chOff x="0" y="0"/>
            <a:chExt cx="1721039" cy="1552575"/>
          </a:xfrm>
        </p:grpSpPr>
        <p:sp>
          <p:nvSpPr>
            <p:cNvPr id="3" name="Freeform 3"/>
            <p:cNvSpPr/>
            <p:nvPr/>
          </p:nvSpPr>
          <p:spPr>
            <a:xfrm>
              <a:off x="0" y="0"/>
              <a:ext cx="1721039" cy="1552575"/>
            </a:xfrm>
            <a:custGeom>
              <a:avLst/>
              <a:gdLst/>
              <a:ahLst/>
              <a:cxnLst/>
              <a:rect l="l" t="t" r="r" b="b"/>
              <a:pathLst>
                <a:path w="1721039" h="1552575">
                  <a:moveTo>
                    <a:pt x="28434" y="0"/>
                  </a:moveTo>
                  <a:lnTo>
                    <a:pt x="1692604" y="0"/>
                  </a:lnTo>
                  <a:cubicBezTo>
                    <a:pt x="1708308" y="0"/>
                    <a:pt x="1721039" y="12730"/>
                    <a:pt x="1721039" y="28434"/>
                  </a:cubicBezTo>
                  <a:lnTo>
                    <a:pt x="1721039" y="1524140"/>
                  </a:lnTo>
                  <a:cubicBezTo>
                    <a:pt x="1721039" y="1539844"/>
                    <a:pt x="1708308" y="1552575"/>
                    <a:pt x="1692604" y="1552575"/>
                  </a:cubicBezTo>
                  <a:lnTo>
                    <a:pt x="28434" y="1552575"/>
                  </a:lnTo>
                  <a:cubicBezTo>
                    <a:pt x="12730" y="1552575"/>
                    <a:pt x="0" y="1539844"/>
                    <a:pt x="0" y="1524140"/>
                  </a:cubicBezTo>
                  <a:lnTo>
                    <a:pt x="0" y="28434"/>
                  </a:lnTo>
                  <a:cubicBezTo>
                    <a:pt x="0" y="12730"/>
                    <a:pt x="12730" y="0"/>
                    <a:pt x="28434" y="0"/>
                  </a:cubicBezTo>
                  <a:close/>
                </a:path>
              </a:pathLst>
            </a:custGeom>
            <a:solidFill>
              <a:srgbClr val="530B85"/>
            </a:solidFill>
          </p:spPr>
        </p:sp>
        <p:sp>
          <p:nvSpPr>
            <p:cNvPr id="4" name="TextBox 4"/>
            <p:cNvSpPr txBox="1"/>
            <p:nvPr/>
          </p:nvSpPr>
          <p:spPr>
            <a:xfrm>
              <a:off x="0" y="-57150"/>
              <a:ext cx="1721039" cy="16097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972413" y="1047750"/>
            <a:ext cx="10343173" cy="1159510"/>
          </a:xfrm>
          <a:prstGeom prst="rect">
            <a:avLst/>
          </a:prstGeom>
        </p:spPr>
        <p:txBody>
          <a:bodyPr lIns="0" tIns="0" rIns="0" bIns="0" rtlCol="0" anchor="t">
            <a:spAutoFit/>
          </a:bodyPr>
          <a:lstStyle/>
          <a:p>
            <a:pPr algn="ctr">
              <a:lnSpc>
                <a:spcPts val="4519"/>
              </a:lnSpc>
            </a:pPr>
            <a:r>
              <a:rPr lang="en-US" sz="3999" spc="-119">
                <a:solidFill>
                  <a:srgbClr val="000000"/>
                </a:solidFill>
                <a:latin typeface="League Spartan"/>
                <a:ea typeface="League Spartan"/>
                <a:cs typeface="League Spartan"/>
                <a:sym typeface="League Spartan"/>
              </a:rPr>
              <a:t>Ketahanan Nasional dalam Konteks Digital</a:t>
            </a:r>
          </a:p>
        </p:txBody>
      </p:sp>
      <p:sp>
        <p:nvSpPr>
          <p:cNvPr id="6" name="TextBox 6"/>
          <p:cNvSpPr txBox="1"/>
          <p:nvPr/>
        </p:nvSpPr>
        <p:spPr>
          <a:xfrm>
            <a:off x="3615603" y="3730395"/>
            <a:ext cx="4814529" cy="1526540"/>
          </a:xfrm>
          <a:prstGeom prst="rect">
            <a:avLst/>
          </a:prstGeom>
        </p:spPr>
        <p:txBody>
          <a:bodyPr lIns="0" tIns="0" rIns="0" bIns="0" rtlCol="0" anchor="t">
            <a:spAutoFit/>
          </a:bodyPr>
          <a:lstStyle/>
          <a:p>
            <a:pPr algn="l">
              <a:lnSpc>
                <a:spcPts val="3955"/>
              </a:lnSpc>
            </a:pPr>
            <a:r>
              <a:rPr lang="en-US" sz="3500" spc="-105">
                <a:solidFill>
                  <a:srgbClr val="FFFFFF"/>
                </a:solidFill>
                <a:latin typeface="Poppins Bold"/>
                <a:ea typeface="Poppins Bold"/>
                <a:cs typeface="Poppins Bold"/>
                <a:sym typeface="Poppins Bold"/>
              </a:rPr>
              <a:t>Keamanan Siber sebagai Pilar Ketahanan Nasional</a:t>
            </a:r>
          </a:p>
        </p:txBody>
      </p:sp>
      <p:sp>
        <p:nvSpPr>
          <p:cNvPr id="7" name="TextBox 7"/>
          <p:cNvSpPr txBox="1"/>
          <p:nvPr/>
        </p:nvSpPr>
        <p:spPr>
          <a:xfrm>
            <a:off x="2488934" y="5678713"/>
            <a:ext cx="5941198" cy="2409825"/>
          </a:xfrm>
          <a:prstGeom prst="rect">
            <a:avLst/>
          </a:prstGeom>
        </p:spPr>
        <p:txBody>
          <a:bodyPr lIns="0" tIns="0" rIns="0" bIns="0" rtlCol="0" anchor="t">
            <a:spAutoFit/>
          </a:bodyPr>
          <a:lstStyle/>
          <a:p>
            <a:pPr algn="ctr">
              <a:lnSpc>
                <a:spcPts val="2760"/>
              </a:lnSpc>
              <a:spcBef>
                <a:spcPct val="0"/>
              </a:spcBef>
            </a:pPr>
            <a:r>
              <a:rPr lang="en-US" sz="2300">
                <a:solidFill>
                  <a:srgbClr val="FFFEFE"/>
                </a:solidFill>
                <a:latin typeface="Poppins"/>
                <a:ea typeface="Poppins"/>
                <a:cs typeface="Poppins"/>
                <a:sym typeface="Poppins"/>
              </a:rPr>
              <a:t>Keamanan siber harus menjadi fokus utama dalam ketahanan nasional karena ia secara langsung melindungi integritas dan kerahasiaan data sensitif, serta menjaga keberlangsungan operasional sistem pemerintahan dari ancaman siber.</a:t>
            </a:r>
          </a:p>
        </p:txBody>
      </p:sp>
      <p:grpSp>
        <p:nvGrpSpPr>
          <p:cNvPr id="8" name="Group 8"/>
          <p:cNvGrpSpPr/>
          <p:nvPr/>
        </p:nvGrpSpPr>
        <p:grpSpPr>
          <a:xfrm>
            <a:off x="10656541" y="3363368"/>
            <a:ext cx="6534569" cy="5894932"/>
            <a:chOff x="0" y="0"/>
            <a:chExt cx="1721039" cy="1552575"/>
          </a:xfrm>
        </p:grpSpPr>
        <p:sp>
          <p:nvSpPr>
            <p:cNvPr id="9" name="Freeform 9"/>
            <p:cNvSpPr/>
            <p:nvPr/>
          </p:nvSpPr>
          <p:spPr>
            <a:xfrm>
              <a:off x="0" y="0"/>
              <a:ext cx="1721039" cy="1552575"/>
            </a:xfrm>
            <a:custGeom>
              <a:avLst/>
              <a:gdLst/>
              <a:ahLst/>
              <a:cxnLst/>
              <a:rect l="l" t="t" r="r" b="b"/>
              <a:pathLst>
                <a:path w="1721039" h="1552575">
                  <a:moveTo>
                    <a:pt x="28434" y="0"/>
                  </a:moveTo>
                  <a:lnTo>
                    <a:pt x="1692604" y="0"/>
                  </a:lnTo>
                  <a:cubicBezTo>
                    <a:pt x="1708308" y="0"/>
                    <a:pt x="1721039" y="12730"/>
                    <a:pt x="1721039" y="28434"/>
                  </a:cubicBezTo>
                  <a:lnTo>
                    <a:pt x="1721039" y="1524140"/>
                  </a:lnTo>
                  <a:cubicBezTo>
                    <a:pt x="1721039" y="1539844"/>
                    <a:pt x="1708308" y="1552575"/>
                    <a:pt x="1692604" y="1552575"/>
                  </a:cubicBezTo>
                  <a:lnTo>
                    <a:pt x="28434" y="1552575"/>
                  </a:lnTo>
                  <a:cubicBezTo>
                    <a:pt x="12730" y="1552575"/>
                    <a:pt x="0" y="1539844"/>
                    <a:pt x="0" y="1524140"/>
                  </a:cubicBezTo>
                  <a:lnTo>
                    <a:pt x="0" y="28434"/>
                  </a:lnTo>
                  <a:cubicBezTo>
                    <a:pt x="0" y="12730"/>
                    <a:pt x="12730" y="0"/>
                    <a:pt x="28434" y="0"/>
                  </a:cubicBezTo>
                  <a:close/>
                </a:path>
              </a:pathLst>
            </a:custGeom>
            <a:solidFill>
              <a:srgbClr val="530B85"/>
            </a:solidFill>
          </p:spPr>
        </p:sp>
        <p:sp>
          <p:nvSpPr>
            <p:cNvPr id="10" name="TextBox 10"/>
            <p:cNvSpPr txBox="1"/>
            <p:nvPr/>
          </p:nvSpPr>
          <p:spPr>
            <a:xfrm>
              <a:off x="0" y="-57150"/>
              <a:ext cx="1721039" cy="1609725"/>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376582" y="3730395"/>
            <a:ext cx="4814529" cy="1031240"/>
          </a:xfrm>
          <a:prstGeom prst="rect">
            <a:avLst/>
          </a:prstGeom>
        </p:spPr>
        <p:txBody>
          <a:bodyPr lIns="0" tIns="0" rIns="0" bIns="0" rtlCol="0" anchor="t">
            <a:spAutoFit/>
          </a:bodyPr>
          <a:lstStyle/>
          <a:p>
            <a:pPr algn="l">
              <a:lnSpc>
                <a:spcPts val="3955"/>
              </a:lnSpc>
            </a:pPr>
            <a:r>
              <a:rPr lang="en-US" sz="3500" spc="-105">
                <a:solidFill>
                  <a:srgbClr val="FFFFFF"/>
                </a:solidFill>
                <a:latin typeface="Poppins Bold"/>
                <a:ea typeface="Poppins Bold"/>
                <a:cs typeface="Poppins Bold"/>
                <a:sym typeface="Poppins Bold"/>
              </a:rPr>
              <a:t>Infrastruktur Digital yang Handal</a:t>
            </a:r>
          </a:p>
        </p:txBody>
      </p:sp>
      <p:sp>
        <p:nvSpPr>
          <p:cNvPr id="12" name="TextBox 12"/>
          <p:cNvSpPr txBox="1"/>
          <p:nvPr/>
        </p:nvSpPr>
        <p:spPr>
          <a:xfrm>
            <a:off x="10941614" y="5669188"/>
            <a:ext cx="5941198" cy="2876550"/>
          </a:xfrm>
          <a:prstGeom prst="rect">
            <a:avLst/>
          </a:prstGeom>
        </p:spPr>
        <p:txBody>
          <a:bodyPr lIns="0" tIns="0" rIns="0" bIns="0" rtlCol="0" anchor="t">
            <a:spAutoFit/>
          </a:bodyPr>
          <a:lstStyle/>
          <a:p>
            <a:pPr algn="ctr">
              <a:lnSpc>
                <a:spcPts val="2520"/>
              </a:lnSpc>
            </a:pPr>
            <a:r>
              <a:rPr lang="en-US" sz="2100">
                <a:solidFill>
                  <a:srgbClr val="FFFEFE"/>
                </a:solidFill>
                <a:latin typeface="Poppins"/>
                <a:ea typeface="Poppins"/>
                <a:cs typeface="Poppins"/>
                <a:sym typeface="Poppins"/>
              </a:rPr>
              <a:t>·Infrastruktur digital yang handal adalah fundamental untuk menjaga keberlanjutan operasional pemerintahan. Infrastruktur ini mencakup jaringan komunikasi, server, data center, dan sistem penyimpanan data yang harus kuat dan tahan terhadap gangguan untuk memastikan layanan publik tetap berjalan lancar.</a:t>
            </a:r>
          </a:p>
          <a:p>
            <a:pPr algn="ctr">
              <a:lnSpc>
                <a:spcPts val="2760"/>
              </a:lnSpc>
              <a:spcBef>
                <a:spcPct val="0"/>
              </a:spcBef>
            </a:pPr>
            <a:endParaRPr lang="en-US" sz="2100">
              <a:solidFill>
                <a:srgbClr val="FFFEFE"/>
              </a:solidFill>
              <a:latin typeface="Poppins"/>
              <a:ea typeface="Poppins"/>
              <a:cs typeface="Poppins"/>
              <a:sym typeface="Poppins"/>
            </a:endParaRPr>
          </a:p>
        </p:txBody>
      </p:sp>
      <p:sp>
        <p:nvSpPr>
          <p:cNvPr id="13" name="Freeform 13"/>
          <p:cNvSpPr/>
          <p:nvPr/>
        </p:nvSpPr>
        <p:spPr>
          <a:xfrm>
            <a:off x="2488934" y="2510576"/>
            <a:ext cx="916751" cy="1705583"/>
          </a:xfrm>
          <a:custGeom>
            <a:avLst/>
            <a:gdLst/>
            <a:ahLst/>
            <a:cxnLst/>
            <a:rect l="l" t="t" r="r" b="b"/>
            <a:pathLst>
              <a:path w="916751" h="1705583">
                <a:moveTo>
                  <a:pt x="0" y="0"/>
                </a:moveTo>
                <a:lnTo>
                  <a:pt x="916751" y="0"/>
                </a:lnTo>
                <a:lnTo>
                  <a:pt x="916751" y="1705583"/>
                </a:lnTo>
                <a:lnTo>
                  <a:pt x="0" y="17055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4" name="Freeform 14"/>
          <p:cNvSpPr/>
          <p:nvPr/>
        </p:nvSpPr>
        <p:spPr>
          <a:xfrm>
            <a:off x="10656541" y="2545195"/>
            <a:ext cx="1464670" cy="1705583"/>
          </a:xfrm>
          <a:custGeom>
            <a:avLst/>
            <a:gdLst/>
            <a:ahLst/>
            <a:cxnLst/>
            <a:rect l="l" t="t" r="r" b="b"/>
            <a:pathLst>
              <a:path w="1464670" h="1705583">
                <a:moveTo>
                  <a:pt x="0" y="0"/>
                </a:moveTo>
                <a:lnTo>
                  <a:pt x="1464670" y="0"/>
                </a:lnTo>
                <a:lnTo>
                  <a:pt x="1464670" y="1705583"/>
                </a:lnTo>
                <a:lnTo>
                  <a:pt x="0" y="17055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TextBox 15"/>
          <p:cNvSpPr txBox="1"/>
          <p:nvPr/>
        </p:nvSpPr>
        <p:spPr>
          <a:xfrm>
            <a:off x="15766982" y="9410809"/>
            <a:ext cx="2305949" cy="390525"/>
          </a:xfrm>
          <a:prstGeom prst="rect">
            <a:avLst/>
          </a:prstGeom>
        </p:spPr>
        <p:txBody>
          <a:bodyPr lIns="0" tIns="0" rIns="0" bIns="0" rtlCol="0" anchor="t">
            <a:spAutoFit/>
          </a:bodyPr>
          <a:lstStyle/>
          <a:p>
            <a:pPr algn="ctr">
              <a:lnSpc>
                <a:spcPts val="2999"/>
              </a:lnSpc>
            </a:pPr>
            <a:r>
              <a:rPr lang="en-US" sz="2499">
                <a:solidFill>
                  <a:srgbClr val="000000"/>
                </a:solidFill>
                <a:latin typeface="Poppins"/>
                <a:ea typeface="Poppins"/>
                <a:cs typeface="Poppins"/>
                <a:sym typeface="Poppins"/>
              </a:rPr>
              <a:t>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61" y="7620"/>
            <a:ext cx="17108339" cy="1027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376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72413" y="1047750"/>
            <a:ext cx="10343173" cy="1731010"/>
          </a:xfrm>
          <a:prstGeom prst="rect">
            <a:avLst/>
          </a:prstGeom>
        </p:spPr>
        <p:txBody>
          <a:bodyPr lIns="0" tIns="0" rIns="0" bIns="0" rtlCol="0" anchor="t">
            <a:spAutoFit/>
          </a:bodyPr>
          <a:lstStyle/>
          <a:p>
            <a:pPr algn="ctr">
              <a:lnSpc>
                <a:spcPts val="4519"/>
              </a:lnSpc>
            </a:pPr>
            <a:r>
              <a:rPr lang="en-US" sz="3999" spc="-119">
                <a:solidFill>
                  <a:srgbClr val="000000"/>
                </a:solidFill>
                <a:latin typeface="League Spartan"/>
                <a:ea typeface="League Spartan"/>
                <a:cs typeface="League Spartan"/>
                <a:sym typeface="League Spartan"/>
              </a:rPr>
              <a:t>Kolaborasi dan Inovasi untuk Optimalisasi Transformasi Digital</a:t>
            </a:r>
          </a:p>
          <a:p>
            <a:pPr algn="ctr">
              <a:lnSpc>
                <a:spcPts val="4519"/>
              </a:lnSpc>
            </a:pPr>
            <a:endParaRPr lang="en-US" sz="3999" spc="-119">
              <a:solidFill>
                <a:srgbClr val="000000"/>
              </a:solidFill>
              <a:latin typeface="League Spartan"/>
              <a:ea typeface="League Spartan"/>
              <a:cs typeface="League Spartan"/>
              <a:sym typeface="League Spartan"/>
            </a:endParaRPr>
          </a:p>
        </p:txBody>
      </p:sp>
      <p:grpSp>
        <p:nvGrpSpPr>
          <p:cNvPr id="3" name="Group 3"/>
          <p:cNvGrpSpPr/>
          <p:nvPr/>
        </p:nvGrpSpPr>
        <p:grpSpPr>
          <a:xfrm>
            <a:off x="2203861" y="3363368"/>
            <a:ext cx="6534569" cy="5894932"/>
            <a:chOff x="0" y="0"/>
            <a:chExt cx="1721039" cy="1552575"/>
          </a:xfrm>
        </p:grpSpPr>
        <p:sp>
          <p:nvSpPr>
            <p:cNvPr id="4" name="Freeform 4"/>
            <p:cNvSpPr/>
            <p:nvPr/>
          </p:nvSpPr>
          <p:spPr>
            <a:xfrm>
              <a:off x="0" y="0"/>
              <a:ext cx="1721039" cy="1552575"/>
            </a:xfrm>
            <a:custGeom>
              <a:avLst/>
              <a:gdLst/>
              <a:ahLst/>
              <a:cxnLst/>
              <a:rect l="l" t="t" r="r" b="b"/>
              <a:pathLst>
                <a:path w="1721039" h="1552575">
                  <a:moveTo>
                    <a:pt x="28434" y="0"/>
                  </a:moveTo>
                  <a:lnTo>
                    <a:pt x="1692604" y="0"/>
                  </a:lnTo>
                  <a:cubicBezTo>
                    <a:pt x="1708308" y="0"/>
                    <a:pt x="1721039" y="12730"/>
                    <a:pt x="1721039" y="28434"/>
                  </a:cubicBezTo>
                  <a:lnTo>
                    <a:pt x="1721039" y="1524140"/>
                  </a:lnTo>
                  <a:cubicBezTo>
                    <a:pt x="1721039" y="1539844"/>
                    <a:pt x="1708308" y="1552575"/>
                    <a:pt x="1692604" y="1552575"/>
                  </a:cubicBezTo>
                  <a:lnTo>
                    <a:pt x="28434" y="1552575"/>
                  </a:lnTo>
                  <a:cubicBezTo>
                    <a:pt x="12730" y="1552575"/>
                    <a:pt x="0" y="1539844"/>
                    <a:pt x="0" y="1524140"/>
                  </a:cubicBezTo>
                  <a:lnTo>
                    <a:pt x="0" y="28434"/>
                  </a:lnTo>
                  <a:cubicBezTo>
                    <a:pt x="0" y="12730"/>
                    <a:pt x="12730" y="0"/>
                    <a:pt x="28434" y="0"/>
                  </a:cubicBezTo>
                  <a:close/>
                </a:path>
              </a:pathLst>
            </a:custGeom>
            <a:solidFill>
              <a:srgbClr val="530B85"/>
            </a:solidFill>
          </p:spPr>
        </p:sp>
        <p:sp>
          <p:nvSpPr>
            <p:cNvPr id="5" name="TextBox 5"/>
            <p:cNvSpPr txBox="1"/>
            <p:nvPr/>
          </p:nvSpPr>
          <p:spPr>
            <a:xfrm>
              <a:off x="0" y="-57150"/>
              <a:ext cx="1721039" cy="16097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615603" y="3730395"/>
            <a:ext cx="4814529" cy="1031240"/>
          </a:xfrm>
          <a:prstGeom prst="rect">
            <a:avLst/>
          </a:prstGeom>
        </p:spPr>
        <p:txBody>
          <a:bodyPr lIns="0" tIns="0" rIns="0" bIns="0" rtlCol="0" anchor="t">
            <a:spAutoFit/>
          </a:bodyPr>
          <a:lstStyle/>
          <a:p>
            <a:pPr algn="l">
              <a:lnSpc>
                <a:spcPts val="3955"/>
              </a:lnSpc>
            </a:pPr>
            <a:r>
              <a:rPr lang="en-US" sz="3500" spc="-105">
                <a:solidFill>
                  <a:srgbClr val="FFFFFF"/>
                </a:solidFill>
                <a:latin typeface="Poppins Bold"/>
                <a:ea typeface="Poppins Bold"/>
                <a:cs typeface="Poppins Bold"/>
                <a:sym typeface="Poppins Bold"/>
              </a:rPr>
              <a:t>Kolaborasi Multi-Stakeholder</a:t>
            </a:r>
          </a:p>
        </p:txBody>
      </p:sp>
      <p:sp>
        <p:nvSpPr>
          <p:cNvPr id="7" name="TextBox 7"/>
          <p:cNvSpPr txBox="1"/>
          <p:nvPr/>
        </p:nvSpPr>
        <p:spPr>
          <a:xfrm>
            <a:off x="2488934" y="5669188"/>
            <a:ext cx="5941198" cy="2847975"/>
          </a:xfrm>
          <a:prstGeom prst="rect">
            <a:avLst/>
          </a:prstGeom>
        </p:spPr>
        <p:txBody>
          <a:bodyPr lIns="0" tIns="0" rIns="0" bIns="0" rtlCol="0" anchor="t">
            <a:spAutoFit/>
          </a:bodyPr>
          <a:lstStyle/>
          <a:p>
            <a:pPr algn="ctr">
              <a:lnSpc>
                <a:spcPts val="2520"/>
              </a:lnSpc>
            </a:pPr>
            <a:r>
              <a:rPr lang="en-US" sz="2100">
                <a:solidFill>
                  <a:srgbClr val="FFFEFE"/>
                </a:solidFill>
                <a:latin typeface="Poppins"/>
                <a:ea typeface="Poppins"/>
                <a:cs typeface="Poppins"/>
                <a:sym typeface="Poppins"/>
              </a:rPr>
              <a:t>·  Kolaborasi multi-stakeholder adalah kunci sukses dalam menghadapi tantangan digital dan mengoptimalkan transformasi digital dalam pemerintahan. Setiap pemangku kepentingan membawa perspektif, sumber daya, dan keahlian unik yang dapat meningkatkan efektivitas dan keberhasilan inisiatif digital.</a:t>
            </a:r>
          </a:p>
          <a:p>
            <a:pPr algn="ctr">
              <a:lnSpc>
                <a:spcPts val="2520"/>
              </a:lnSpc>
              <a:spcBef>
                <a:spcPct val="0"/>
              </a:spcBef>
            </a:pPr>
            <a:endParaRPr lang="en-US" sz="2100">
              <a:solidFill>
                <a:srgbClr val="FFFEFE"/>
              </a:solidFill>
              <a:latin typeface="Poppins"/>
              <a:ea typeface="Poppins"/>
              <a:cs typeface="Poppins"/>
              <a:sym typeface="Poppins"/>
            </a:endParaRPr>
          </a:p>
        </p:txBody>
      </p:sp>
      <p:grpSp>
        <p:nvGrpSpPr>
          <p:cNvPr id="8" name="Group 8"/>
          <p:cNvGrpSpPr/>
          <p:nvPr/>
        </p:nvGrpSpPr>
        <p:grpSpPr>
          <a:xfrm>
            <a:off x="10656541" y="3363368"/>
            <a:ext cx="6534569" cy="5894932"/>
            <a:chOff x="0" y="0"/>
            <a:chExt cx="1721039" cy="1552575"/>
          </a:xfrm>
        </p:grpSpPr>
        <p:sp>
          <p:nvSpPr>
            <p:cNvPr id="9" name="Freeform 9"/>
            <p:cNvSpPr/>
            <p:nvPr/>
          </p:nvSpPr>
          <p:spPr>
            <a:xfrm>
              <a:off x="0" y="0"/>
              <a:ext cx="1721039" cy="1552575"/>
            </a:xfrm>
            <a:custGeom>
              <a:avLst/>
              <a:gdLst/>
              <a:ahLst/>
              <a:cxnLst/>
              <a:rect l="l" t="t" r="r" b="b"/>
              <a:pathLst>
                <a:path w="1721039" h="1552575">
                  <a:moveTo>
                    <a:pt x="28434" y="0"/>
                  </a:moveTo>
                  <a:lnTo>
                    <a:pt x="1692604" y="0"/>
                  </a:lnTo>
                  <a:cubicBezTo>
                    <a:pt x="1708308" y="0"/>
                    <a:pt x="1721039" y="12730"/>
                    <a:pt x="1721039" y="28434"/>
                  </a:cubicBezTo>
                  <a:lnTo>
                    <a:pt x="1721039" y="1524140"/>
                  </a:lnTo>
                  <a:cubicBezTo>
                    <a:pt x="1721039" y="1539844"/>
                    <a:pt x="1708308" y="1552575"/>
                    <a:pt x="1692604" y="1552575"/>
                  </a:cubicBezTo>
                  <a:lnTo>
                    <a:pt x="28434" y="1552575"/>
                  </a:lnTo>
                  <a:cubicBezTo>
                    <a:pt x="12730" y="1552575"/>
                    <a:pt x="0" y="1539844"/>
                    <a:pt x="0" y="1524140"/>
                  </a:cubicBezTo>
                  <a:lnTo>
                    <a:pt x="0" y="28434"/>
                  </a:lnTo>
                  <a:cubicBezTo>
                    <a:pt x="0" y="12730"/>
                    <a:pt x="12730" y="0"/>
                    <a:pt x="28434" y="0"/>
                  </a:cubicBezTo>
                  <a:close/>
                </a:path>
              </a:pathLst>
            </a:custGeom>
            <a:solidFill>
              <a:srgbClr val="530B85"/>
            </a:solidFill>
          </p:spPr>
        </p:sp>
        <p:sp>
          <p:nvSpPr>
            <p:cNvPr id="10" name="TextBox 10"/>
            <p:cNvSpPr txBox="1"/>
            <p:nvPr/>
          </p:nvSpPr>
          <p:spPr>
            <a:xfrm>
              <a:off x="0" y="-57150"/>
              <a:ext cx="1721039" cy="1609725"/>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376582" y="3730395"/>
            <a:ext cx="4814529" cy="535940"/>
          </a:xfrm>
          <a:prstGeom prst="rect">
            <a:avLst/>
          </a:prstGeom>
        </p:spPr>
        <p:txBody>
          <a:bodyPr lIns="0" tIns="0" rIns="0" bIns="0" rtlCol="0" anchor="t">
            <a:spAutoFit/>
          </a:bodyPr>
          <a:lstStyle/>
          <a:p>
            <a:pPr algn="l">
              <a:lnSpc>
                <a:spcPts val="3955"/>
              </a:lnSpc>
            </a:pPr>
            <a:r>
              <a:rPr lang="en-US" sz="3500" spc="-105">
                <a:solidFill>
                  <a:srgbClr val="FFFFFF"/>
                </a:solidFill>
                <a:latin typeface="Poppins Bold"/>
                <a:ea typeface="Poppins Bold"/>
                <a:cs typeface="Poppins Bold"/>
                <a:sym typeface="Poppins Bold"/>
              </a:rPr>
              <a:t>Inovasi Teknologi</a:t>
            </a:r>
          </a:p>
        </p:txBody>
      </p:sp>
      <p:sp>
        <p:nvSpPr>
          <p:cNvPr id="12" name="TextBox 12"/>
          <p:cNvSpPr txBox="1"/>
          <p:nvPr/>
        </p:nvSpPr>
        <p:spPr>
          <a:xfrm>
            <a:off x="10941614" y="5669188"/>
            <a:ext cx="5941198" cy="2562225"/>
          </a:xfrm>
          <a:prstGeom prst="rect">
            <a:avLst/>
          </a:prstGeom>
        </p:spPr>
        <p:txBody>
          <a:bodyPr lIns="0" tIns="0" rIns="0" bIns="0" rtlCol="0" anchor="t">
            <a:spAutoFit/>
          </a:bodyPr>
          <a:lstStyle/>
          <a:p>
            <a:pPr algn="ctr">
              <a:lnSpc>
                <a:spcPts val="2520"/>
              </a:lnSpc>
            </a:pPr>
            <a:r>
              <a:rPr lang="en-US" sz="2100">
                <a:solidFill>
                  <a:srgbClr val="FFFEFE"/>
                </a:solidFill>
                <a:latin typeface="Poppins"/>
                <a:ea typeface="Poppins"/>
                <a:cs typeface="Poppins"/>
                <a:sym typeface="Poppins"/>
              </a:rPr>
              <a:t>·   Inovasi teknologi memainkan peran kunci dalam optimalisasi tata kelola pemerintahan. Teknologi canggih seperti Artificial Intelligence (AI), blockchain, dan big data memungkinkan pemerintah untuk meningkatkan efisiensi, transparansi, dan akuntabilitas dalam operasional mereka.</a:t>
            </a:r>
          </a:p>
          <a:p>
            <a:pPr algn="ctr">
              <a:lnSpc>
                <a:spcPts val="2760"/>
              </a:lnSpc>
              <a:spcBef>
                <a:spcPct val="0"/>
              </a:spcBef>
            </a:pPr>
            <a:endParaRPr lang="en-US" sz="2100">
              <a:solidFill>
                <a:srgbClr val="FFFEFE"/>
              </a:solidFill>
              <a:latin typeface="Poppins"/>
              <a:ea typeface="Poppins"/>
              <a:cs typeface="Poppins"/>
              <a:sym typeface="Poppins"/>
            </a:endParaRPr>
          </a:p>
        </p:txBody>
      </p:sp>
      <p:sp>
        <p:nvSpPr>
          <p:cNvPr id="13" name="Freeform 13"/>
          <p:cNvSpPr/>
          <p:nvPr/>
        </p:nvSpPr>
        <p:spPr>
          <a:xfrm>
            <a:off x="2488934" y="2510576"/>
            <a:ext cx="916751" cy="1705583"/>
          </a:xfrm>
          <a:custGeom>
            <a:avLst/>
            <a:gdLst/>
            <a:ahLst/>
            <a:cxnLst/>
            <a:rect l="l" t="t" r="r" b="b"/>
            <a:pathLst>
              <a:path w="916751" h="1705583">
                <a:moveTo>
                  <a:pt x="0" y="0"/>
                </a:moveTo>
                <a:lnTo>
                  <a:pt x="916751" y="0"/>
                </a:lnTo>
                <a:lnTo>
                  <a:pt x="916751" y="1705583"/>
                </a:lnTo>
                <a:lnTo>
                  <a:pt x="0" y="17055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4" name="Freeform 14"/>
          <p:cNvSpPr/>
          <p:nvPr/>
        </p:nvSpPr>
        <p:spPr>
          <a:xfrm>
            <a:off x="10656541" y="2545195"/>
            <a:ext cx="1464670" cy="1705583"/>
          </a:xfrm>
          <a:custGeom>
            <a:avLst/>
            <a:gdLst/>
            <a:ahLst/>
            <a:cxnLst/>
            <a:rect l="l" t="t" r="r" b="b"/>
            <a:pathLst>
              <a:path w="1464670" h="1705583">
                <a:moveTo>
                  <a:pt x="0" y="0"/>
                </a:moveTo>
                <a:lnTo>
                  <a:pt x="1464670" y="0"/>
                </a:lnTo>
                <a:lnTo>
                  <a:pt x="1464670" y="1705583"/>
                </a:lnTo>
                <a:lnTo>
                  <a:pt x="0" y="17055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TextBox 15"/>
          <p:cNvSpPr txBox="1"/>
          <p:nvPr/>
        </p:nvSpPr>
        <p:spPr>
          <a:xfrm>
            <a:off x="15766982" y="9410809"/>
            <a:ext cx="2305949" cy="390525"/>
          </a:xfrm>
          <a:prstGeom prst="rect">
            <a:avLst/>
          </a:prstGeom>
        </p:spPr>
        <p:txBody>
          <a:bodyPr lIns="0" tIns="0" rIns="0" bIns="0" rtlCol="0" anchor="t">
            <a:spAutoFit/>
          </a:bodyPr>
          <a:lstStyle/>
          <a:p>
            <a:pPr algn="ctr">
              <a:lnSpc>
                <a:spcPts val="2999"/>
              </a:lnSpc>
            </a:pPr>
            <a:r>
              <a:rPr lang="en-US" sz="2499">
                <a:solidFill>
                  <a:srgbClr val="000000"/>
                </a:solidFill>
                <a:latin typeface="Poppins"/>
                <a:ea typeface="Poppins"/>
                <a:cs typeface="Poppins"/>
                <a:sym typeface="Poppins"/>
              </a:rPr>
              <a:t>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24915" y="4638861"/>
            <a:ext cx="774461" cy="38100"/>
            <a:chOff x="0" y="0"/>
            <a:chExt cx="1032615" cy="50800"/>
          </a:xfrm>
        </p:grpSpPr>
        <p:sp>
          <p:nvSpPr>
            <p:cNvPr id="3" name="Freeform 3"/>
            <p:cNvSpPr/>
            <p:nvPr/>
          </p:nvSpPr>
          <p:spPr>
            <a:xfrm>
              <a:off x="0" y="0"/>
              <a:ext cx="1032637" cy="50800"/>
            </a:xfrm>
            <a:custGeom>
              <a:avLst/>
              <a:gdLst/>
              <a:ahLst/>
              <a:cxnLst/>
              <a:rect l="l" t="t" r="r" b="b"/>
              <a:pathLst>
                <a:path w="1032637" h="50800">
                  <a:moveTo>
                    <a:pt x="25400" y="0"/>
                  </a:moveTo>
                  <a:lnTo>
                    <a:pt x="1007237" y="0"/>
                  </a:lnTo>
                  <a:cubicBezTo>
                    <a:pt x="1021207" y="0"/>
                    <a:pt x="1032637" y="11430"/>
                    <a:pt x="1032637" y="25400"/>
                  </a:cubicBezTo>
                  <a:cubicBezTo>
                    <a:pt x="1032637" y="39370"/>
                    <a:pt x="1021207" y="50800"/>
                    <a:pt x="1007237" y="50800"/>
                  </a:cubicBezTo>
                  <a:lnTo>
                    <a:pt x="25400" y="50800"/>
                  </a:lnTo>
                  <a:cubicBezTo>
                    <a:pt x="11430" y="50800"/>
                    <a:pt x="0" y="39370"/>
                    <a:pt x="0" y="25400"/>
                  </a:cubicBezTo>
                  <a:cubicBezTo>
                    <a:pt x="0" y="11430"/>
                    <a:pt x="11430" y="0"/>
                    <a:pt x="25400" y="0"/>
                  </a:cubicBezTo>
                  <a:close/>
                </a:path>
              </a:pathLst>
            </a:custGeom>
            <a:solidFill>
              <a:srgbClr val="000000"/>
            </a:solidFill>
          </p:spPr>
        </p:sp>
      </p:grpSp>
      <p:grpSp>
        <p:nvGrpSpPr>
          <p:cNvPr id="4" name="Group 4"/>
          <p:cNvGrpSpPr/>
          <p:nvPr/>
        </p:nvGrpSpPr>
        <p:grpSpPr>
          <a:xfrm>
            <a:off x="1028700" y="3600450"/>
            <a:ext cx="2128084" cy="2128084"/>
            <a:chOff x="0" y="0"/>
            <a:chExt cx="2837445" cy="2837445"/>
          </a:xfrm>
        </p:grpSpPr>
        <p:sp>
          <p:nvSpPr>
            <p:cNvPr id="5" name="Freeform 5"/>
            <p:cNvSpPr/>
            <p:nvPr/>
          </p:nvSpPr>
          <p:spPr>
            <a:xfrm>
              <a:off x="0" y="0"/>
              <a:ext cx="2837434" cy="2837434"/>
            </a:xfrm>
            <a:custGeom>
              <a:avLst/>
              <a:gdLst/>
              <a:ahLst/>
              <a:cxnLst/>
              <a:rect l="l" t="t" r="r" b="b"/>
              <a:pathLst>
                <a:path w="2837434" h="2837434">
                  <a:moveTo>
                    <a:pt x="1418717" y="0"/>
                  </a:moveTo>
                  <a:cubicBezTo>
                    <a:pt x="635127" y="0"/>
                    <a:pt x="0" y="635127"/>
                    <a:pt x="0" y="1418717"/>
                  </a:cubicBezTo>
                  <a:cubicBezTo>
                    <a:pt x="0" y="2202307"/>
                    <a:pt x="635127" y="2837434"/>
                    <a:pt x="1418717" y="2837434"/>
                  </a:cubicBezTo>
                  <a:cubicBezTo>
                    <a:pt x="2202307" y="2837434"/>
                    <a:pt x="2837434" y="2202307"/>
                    <a:pt x="2837434" y="1418717"/>
                  </a:cubicBezTo>
                  <a:cubicBezTo>
                    <a:pt x="2837434" y="635127"/>
                    <a:pt x="2202307" y="0"/>
                    <a:pt x="1418717" y="0"/>
                  </a:cubicBezTo>
                  <a:close/>
                </a:path>
              </a:pathLst>
            </a:custGeom>
            <a:gradFill rotWithShape="1">
              <a:gsLst>
                <a:gs pos="0">
                  <a:srgbClr val="004AAD">
                    <a:alpha val="100000"/>
                  </a:srgbClr>
                </a:gs>
                <a:gs pos="100000">
                  <a:srgbClr val="CB6CE6">
                    <a:alpha val="100000"/>
                  </a:srgbClr>
                </a:gs>
              </a:gsLst>
              <a:lin ang="0"/>
            </a:gradFill>
          </p:spPr>
        </p:sp>
      </p:grpSp>
      <p:sp>
        <p:nvSpPr>
          <p:cNvPr id="6" name="TextBox 6"/>
          <p:cNvSpPr txBox="1"/>
          <p:nvPr/>
        </p:nvSpPr>
        <p:spPr>
          <a:xfrm>
            <a:off x="1136133" y="4191768"/>
            <a:ext cx="1845907" cy="884661"/>
          </a:xfrm>
          <a:prstGeom prst="rect">
            <a:avLst/>
          </a:prstGeom>
        </p:spPr>
        <p:txBody>
          <a:bodyPr lIns="0" tIns="0" rIns="0" bIns="0" rtlCol="0" anchor="t">
            <a:spAutoFit/>
          </a:bodyPr>
          <a:lstStyle/>
          <a:p>
            <a:pPr algn="ctr">
              <a:lnSpc>
                <a:spcPts val="2259"/>
              </a:lnSpc>
            </a:pPr>
            <a:r>
              <a:rPr lang="en-US" sz="2000" spc="-60">
                <a:solidFill>
                  <a:srgbClr val="FFFFFF"/>
                </a:solidFill>
                <a:latin typeface="Poppins Bold"/>
                <a:ea typeface="Poppins Bold"/>
                <a:cs typeface="Poppins Bold"/>
                <a:sym typeface="Poppins Bold"/>
              </a:rPr>
              <a:t>Peningkatan Transparansi Informasi</a:t>
            </a:r>
          </a:p>
        </p:txBody>
      </p:sp>
      <p:grpSp>
        <p:nvGrpSpPr>
          <p:cNvPr id="7" name="Group 7"/>
          <p:cNvGrpSpPr/>
          <p:nvPr/>
        </p:nvGrpSpPr>
        <p:grpSpPr>
          <a:xfrm>
            <a:off x="5885143" y="4645442"/>
            <a:ext cx="894157" cy="43988"/>
            <a:chOff x="0" y="0"/>
            <a:chExt cx="1032615" cy="50800"/>
          </a:xfrm>
        </p:grpSpPr>
        <p:sp>
          <p:nvSpPr>
            <p:cNvPr id="8" name="Freeform 8"/>
            <p:cNvSpPr/>
            <p:nvPr/>
          </p:nvSpPr>
          <p:spPr>
            <a:xfrm>
              <a:off x="0" y="0"/>
              <a:ext cx="1032637" cy="50800"/>
            </a:xfrm>
            <a:custGeom>
              <a:avLst/>
              <a:gdLst/>
              <a:ahLst/>
              <a:cxnLst/>
              <a:rect l="l" t="t" r="r" b="b"/>
              <a:pathLst>
                <a:path w="1032637" h="50800">
                  <a:moveTo>
                    <a:pt x="25400" y="0"/>
                  </a:moveTo>
                  <a:lnTo>
                    <a:pt x="1007237" y="0"/>
                  </a:lnTo>
                  <a:cubicBezTo>
                    <a:pt x="1021207" y="0"/>
                    <a:pt x="1032637" y="11430"/>
                    <a:pt x="1032637" y="25400"/>
                  </a:cubicBezTo>
                  <a:cubicBezTo>
                    <a:pt x="1032637" y="39370"/>
                    <a:pt x="1021207" y="50800"/>
                    <a:pt x="1007237" y="50800"/>
                  </a:cubicBezTo>
                  <a:lnTo>
                    <a:pt x="25400" y="50800"/>
                  </a:lnTo>
                  <a:cubicBezTo>
                    <a:pt x="11430" y="50800"/>
                    <a:pt x="0" y="39370"/>
                    <a:pt x="0" y="25400"/>
                  </a:cubicBezTo>
                  <a:cubicBezTo>
                    <a:pt x="0" y="11430"/>
                    <a:pt x="11430" y="0"/>
                    <a:pt x="25400" y="0"/>
                  </a:cubicBezTo>
                  <a:close/>
                </a:path>
              </a:pathLst>
            </a:custGeom>
            <a:solidFill>
              <a:srgbClr val="000000"/>
            </a:solidFill>
          </p:spPr>
        </p:sp>
      </p:grpSp>
      <p:grpSp>
        <p:nvGrpSpPr>
          <p:cNvPr id="9" name="Group 9"/>
          <p:cNvGrpSpPr/>
          <p:nvPr/>
        </p:nvGrpSpPr>
        <p:grpSpPr>
          <a:xfrm>
            <a:off x="3867507" y="3474365"/>
            <a:ext cx="2128084" cy="2128084"/>
            <a:chOff x="0" y="0"/>
            <a:chExt cx="2837445" cy="2837445"/>
          </a:xfrm>
        </p:grpSpPr>
        <p:sp>
          <p:nvSpPr>
            <p:cNvPr id="10" name="Freeform 10"/>
            <p:cNvSpPr/>
            <p:nvPr/>
          </p:nvSpPr>
          <p:spPr>
            <a:xfrm>
              <a:off x="0" y="0"/>
              <a:ext cx="2837434" cy="2837434"/>
            </a:xfrm>
            <a:custGeom>
              <a:avLst/>
              <a:gdLst/>
              <a:ahLst/>
              <a:cxnLst/>
              <a:rect l="l" t="t" r="r" b="b"/>
              <a:pathLst>
                <a:path w="2837434" h="2837434">
                  <a:moveTo>
                    <a:pt x="1418717" y="0"/>
                  </a:moveTo>
                  <a:cubicBezTo>
                    <a:pt x="635127" y="0"/>
                    <a:pt x="0" y="635127"/>
                    <a:pt x="0" y="1418717"/>
                  </a:cubicBezTo>
                  <a:cubicBezTo>
                    <a:pt x="0" y="2202307"/>
                    <a:pt x="635127" y="2837434"/>
                    <a:pt x="1418717" y="2837434"/>
                  </a:cubicBezTo>
                  <a:cubicBezTo>
                    <a:pt x="2202307" y="2837434"/>
                    <a:pt x="2837434" y="2202307"/>
                    <a:pt x="2837434" y="1418717"/>
                  </a:cubicBezTo>
                  <a:cubicBezTo>
                    <a:pt x="2837434" y="635127"/>
                    <a:pt x="2202307" y="0"/>
                    <a:pt x="1418717" y="0"/>
                  </a:cubicBezTo>
                  <a:close/>
                </a:path>
              </a:pathLst>
            </a:custGeom>
            <a:gradFill rotWithShape="1">
              <a:gsLst>
                <a:gs pos="0">
                  <a:srgbClr val="004AAD">
                    <a:alpha val="100000"/>
                  </a:srgbClr>
                </a:gs>
                <a:gs pos="100000">
                  <a:srgbClr val="CB6CE6">
                    <a:alpha val="100000"/>
                  </a:srgbClr>
                </a:gs>
              </a:gsLst>
              <a:lin ang="0"/>
            </a:gradFill>
          </p:spPr>
        </p:sp>
      </p:grpSp>
      <p:sp>
        <p:nvSpPr>
          <p:cNvPr id="11" name="TextBox 11"/>
          <p:cNvSpPr txBox="1"/>
          <p:nvPr/>
        </p:nvSpPr>
        <p:spPr>
          <a:xfrm>
            <a:off x="4047885" y="3866171"/>
            <a:ext cx="1767328" cy="1456055"/>
          </a:xfrm>
          <a:prstGeom prst="rect">
            <a:avLst/>
          </a:prstGeom>
        </p:spPr>
        <p:txBody>
          <a:bodyPr lIns="0" tIns="0" rIns="0" bIns="0" rtlCol="0" anchor="t">
            <a:spAutoFit/>
          </a:bodyPr>
          <a:lstStyle/>
          <a:p>
            <a:pPr algn="ctr">
              <a:lnSpc>
                <a:spcPts val="2260"/>
              </a:lnSpc>
            </a:pPr>
            <a:r>
              <a:rPr lang="en-US" sz="2000" spc="-60">
                <a:solidFill>
                  <a:srgbClr val="FFFFFF"/>
                </a:solidFill>
                <a:latin typeface="Poppins Bold"/>
                <a:ea typeface="Poppins Bold"/>
                <a:cs typeface="Poppins Bold"/>
                <a:sym typeface="Poppins Bold"/>
              </a:rPr>
              <a:t>Pelaporan dan Pengawasan yang Lebih Baik</a:t>
            </a:r>
          </a:p>
        </p:txBody>
      </p:sp>
      <p:grpSp>
        <p:nvGrpSpPr>
          <p:cNvPr id="12" name="Group 12"/>
          <p:cNvGrpSpPr/>
          <p:nvPr/>
        </p:nvGrpSpPr>
        <p:grpSpPr>
          <a:xfrm>
            <a:off x="6757592" y="3600450"/>
            <a:ext cx="2128084" cy="2128084"/>
            <a:chOff x="0" y="0"/>
            <a:chExt cx="2837445" cy="2837445"/>
          </a:xfrm>
        </p:grpSpPr>
        <p:sp>
          <p:nvSpPr>
            <p:cNvPr id="13" name="Freeform 13"/>
            <p:cNvSpPr/>
            <p:nvPr/>
          </p:nvSpPr>
          <p:spPr>
            <a:xfrm>
              <a:off x="0" y="0"/>
              <a:ext cx="2837434" cy="2837434"/>
            </a:xfrm>
            <a:custGeom>
              <a:avLst/>
              <a:gdLst/>
              <a:ahLst/>
              <a:cxnLst/>
              <a:rect l="l" t="t" r="r" b="b"/>
              <a:pathLst>
                <a:path w="2837434" h="2837434">
                  <a:moveTo>
                    <a:pt x="1418717" y="0"/>
                  </a:moveTo>
                  <a:cubicBezTo>
                    <a:pt x="635127" y="0"/>
                    <a:pt x="0" y="635127"/>
                    <a:pt x="0" y="1418717"/>
                  </a:cubicBezTo>
                  <a:cubicBezTo>
                    <a:pt x="0" y="2202307"/>
                    <a:pt x="635127" y="2837434"/>
                    <a:pt x="1418717" y="2837434"/>
                  </a:cubicBezTo>
                  <a:cubicBezTo>
                    <a:pt x="2202307" y="2837434"/>
                    <a:pt x="2837434" y="2202307"/>
                    <a:pt x="2837434" y="1418717"/>
                  </a:cubicBezTo>
                  <a:cubicBezTo>
                    <a:pt x="2837434" y="635127"/>
                    <a:pt x="2202307" y="0"/>
                    <a:pt x="1418717" y="0"/>
                  </a:cubicBezTo>
                  <a:close/>
                </a:path>
              </a:pathLst>
            </a:custGeom>
            <a:gradFill rotWithShape="1">
              <a:gsLst>
                <a:gs pos="0">
                  <a:srgbClr val="004AAD">
                    <a:alpha val="100000"/>
                  </a:srgbClr>
                </a:gs>
                <a:gs pos="100000">
                  <a:srgbClr val="CB6CE6">
                    <a:alpha val="100000"/>
                  </a:srgbClr>
                </a:gs>
              </a:gsLst>
              <a:lin ang="0"/>
            </a:gradFill>
          </p:spPr>
        </p:sp>
      </p:grpSp>
      <p:sp>
        <p:nvSpPr>
          <p:cNvPr id="14" name="TextBox 14"/>
          <p:cNvSpPr txBox="1"/>
          <p:nvPr/>
        </p:nvSpPr>
        <p:spPr>
          <a:xfrm>
            <a:off x="6893600" y="4220343"/>
            <a:ext cx="1858726" cy="884661"/>
          </a:xfrm>
          <a:prstGeom prst="rect">
            <a:avLst/>
          </a:prstGeom>
        </p:spPr>
        <p:txBody>
          <a:bodyPr lIns="0" tIns="0" rIns="0" bIns="0" rtlCol="0" anchor="t">
            <a:spAutoFit/>
          </a:bodyPr>
          <a:lstStyle/>
          <a:p>
            <a:pPr algn="ctr">
              <a:lnSpc>
                <a:spcPts val="2259"/>
              </a:lnSpc>
            </a:pPr>
            <a:r>
              <a:rPr lang="en-US" sz="2000" spc="-60">
                <a:solidFill>
                  <a:srgbClr val="FFFFFF"/>
                </a:solidFill>
                <a:latin typeface="Poppins Bold"/>
                <a:ea typeface="Poppins Bold"/>
                <a:cs typeface="Poppins Bold"/>
                <a:sym typeface="Poppins Bold"/>
              </a:rPr>
              <a:t>Otomatisasi Proses Administratif</a:t>
            </a:r>
          </a:p>
        </p:txBody>
      </p:sp>
      <p:grpSp>
        <p:nvGrpSpPr>
          <p:cNvPr id="15" name="Group 15"/>
          <p:cNvGrpSpPr/>
          <p:nvPr/>
        </p:nvGrpSpPr>
        <p:grpSpPr>
          <a:xfrm>
            <a:off x="9622037" y="3600450"/>
            <a:ext cx="2128084" cy="2128084"/>
            <a:chOff x="0" y="0"/>
            <a:chExt cx="2837445" cy="2837445"/>
          </a:xfrm>
        </p:grpSpPr>
        <p:sp>
          <p:nvSpPr>
            <p:cNvPr id="16" name="Freeform 16"/>
            <p:cNvSpPr/>
            <p:nvPr/>
          </p:nvSpPr>
          <p:spPr>
            <a:xfrm>
              <a:off x="0" y="0"/>
              <a:ext cx="2837434" cy="2837434"/>
            </a:xfrm>
            <a:custGeom>
              <a:avLst/>
              <a:gdLst/>
              <a:ahLst/>
              <a:cxnLst/>
              <a:rect l="l" t="t" r="r" b="b"/>
              <a:pathLst>
                <a:path w="2837434" h="2837434">
                  <a:moveTo>
                    <a:pt x="1418717" y="0"/>
                  </a:moveTo>
                  <a:cubicBezTo>
                    <a:pt x="635127" y="0"/>
                    <a:pt x="0" y="635127"/>
                    <a:pt x="0" y="1418717"/>
                  </a:cubicBezTo>
                  <a:cubicBezTo>
                    <a:pt x="0" y="2202307"/>
                    <a:pt x="635127" y="2837434"/>
                    <a:pt x="1418717" y="2837434"/>
                  </a:cubicBezTo>
                  <a:cubicBezTo>
                    <a:pt x="2202307" y="2837434"/>
                    <a:pt x="2837434" y="2202307"/>
                    <a:pt x="2837434" y="1418717"/>
                  </a:cubicBezTo>
                  <a:cubicBezTo>
                    <a:pt x="2837434" y="635127"/>
                    <a:pt x="2202307" y="0"/>
                    <a:pt x="1418717" y="0"/>
                  </a:cubicBezTo>
                  <a:close/>
                </a:path>
              </a:pathLst>
            </a:custGeom>
            <a:gradFill rotWithShape="1">
              <a:gsLst>
                <a:gs pos="0">
                  <a:srgbClr val="004AAD">
                    <a:alpha val="100000"/>
                  </a:srgbClr>
                </a:gs>
                <a:gs pos="100000">
                  <a:srgbClr val="CB6CE6">
                    <a:alpha val="100000"/>
                  </a:srgbClr>
                </a:gs>
              </a:gsLst>
              <a:lin ang="0"/>
            </a:gradFill>
          </p:spPr>
        </p:sp>
      </p:grpSp>
      <p:sp>
        <p:nvSpPr>
          <p:cNvPr id="17" name="TextBox 17"/>
          <p:cNvSpPr txBox="1"/>
          <p:nvPr/>
        </p:nvSpPr>
        <p:spPr>
          <a:xfrm>
            <a:off x="9872345" y="4242402"/>
            <a:ext cx="1627468" cy="884531"/>
          </a:xfrm>
          <a:prstGeom prst="rect">
            <a:avLst/>
          </a:prstGeom>
        </p:spPr>
        <p:txBody>
          <a:bodyPr lIns="0" tIns="0" rIns="0" bIns="0" rtlCol="0" anchor="t">
            <a:spAutoFit/>
          </a:bodyPr>
          <a:lstStyle/>
          <a:p>
            <a:pPr algn="ctr">
              <a:lnSpc>
                <a:spcPts val="2258"/>
              </a:lnSpc>
            </a:pPr>
            <a:r>
              <a:rPr lang="en-US" sz="1999" spc="-59">
                <a:solidFill>
                  <a:srgbClr val="FFFFFF"/>
                </a:solidFill>
                <a:latin typeface="Poppins Bold"/>
                <a:ea typeface="Poppins Bold"/>
                <a:cs typeface="Poppins Bold"/>
                <a:sym typeface="Poppins Bold"/>
              </a:rPr>
              <a:t>Partisipasi Publik yang Lebih Besar</a:t>
            </a:r>
          </a:p>
        </p:txBody>
      </p:sp>
      <p:grpSp>
        <p:nvGrpSpPr>
          <p:cNvPr id="18" name="Group 18"/>
          <p:cNvGrpSpPr/>
          <p:nvPr/>
        </p:nvGrpSpPr>
        <p:grpSpPr>
          <a:xfrm>
            <a:off x="8866626" y="4645442"/>
            <a:ext cx="774461" cy="38100"/>
            <a:chOff x="0" y="0"/>
            <a:chExt cx="1032615" cy="50800"/>
          </a:xfrm>
        </p:grpSpPr>
        <p:sp>
          <p:nvSpPr>
            <p:cNvPr id="19" name="Freeform 19"/>
            <p:cNvSpPr/>
            <p:nvPr/>
          </p:nvSpPr>
          <p:spPr>
            <a:xfrm>
              <a:off x="0" y="0"/>
              <a:ext cx="1032637" cy="50800"/>
            </a:xfrm>
            <a:custGeom>
              <a:avLst/>
              <a:gdLst/>
              <a:ahLst/>
              <a:cxnLst/>
              <a:rect l="l" t="t" r="r" b="b"/>
              <a:pathLst>
                <a:path w="1032637" h="50800">
                  <a:moveTo>
                    <a:pt x="25400" y="0"/>
                  </a:moveTo>
                  <a:lnTo>
                    <a:pt x="1007237" y="0"/>
                  </a:lnTo>
                  <a:cubicBezTo>
                    <a:pt x="1021207" y="0"/>
                    <a:pt x="1032637" y="11430"/>
                    <a:pt x="1032637" y="25400"/>
                  </a:cubicBezTo>
                  <a:cubicBezTo>
                    <a:pt x="1032637" y="39370"/>
                    <a:pt x="1021207" y="50800"/>
                    <a:pt x="1007237" y="50800"/>
                  </a:cubicBezTo>
                  <a:lnTo>
                    <a:pt x="25400" y="50800"/>
                  </a:lnTo>
                  <a:cubicBezTo>
                    <a:pt x="11430" y="50800"/>
                    <a:pt x="0" y="39370"/>
                    <a:pt x="0" y="25400"/>
                  </a:cubicBezTo>
                  <a:cubicBezTo>
                    <a:pt x="0" y="11430"/>
                    <a:pt x="11430" y="0"/>
                    <a:pt x="25400" y="0"/>
                  </a:cubicBezTo>
                  <a:close/>
                </a:path>
              </a:pathLst>
            </a:custGeom>
            <a:solidFill>
              <a:srgbClr val="000000"/>
            </a:solidFill>
          </p:spPr>
        </p:sp>
      </p:grpSp>
      <p:grpSp>
        <p:nvGrpSpPr>
          <p:cNvPr id="20" name="Group 20"/>
          <p:cNvGrpSpPr/>
          <p:nvPr/>
        </p:nvGrpSpPr>
        <p:grpSpPr>
          <a:xfrm>
            <a:off x="12512122" y="3600450"/>
            <a:ext cx="2128084" cy="2128084"/>
            <a:chOff x="0" y="0"/>
            <a:chExt cx="2837445" cy="2837445"/>
          </a:xfrm>
        </p:grpSpPr>
        <p:sp>
          <p:nvSpPr>
            <p:cNvPr id="21" name="Freeform 21"/>
            <p:cNvSpPr/>
            <p:nvPr/>
          </p:nvSpPr>
          <p:spPr>
            <a:xfrm>
              <a:off x="0" y="0"/>
              <a:ext cx="2837434" cy="2837434"/>
            </a:xfrm>
            <a:custGeom>
              <a:avLst/>
              <a:gdLst/>
              <a:ahLst/>
              <a:cxnLst/>
              <a:rect l="l" t="t" r="r" b="b"/>
              <a:pathLst>
                <a:path w="2837434" h="2837434">
                  <a:moveTo>
                    <a:pt x="1418717" y="0"/>
                  </a:moveTo>
                  <a:cubicBezTo>
                    <a:pt x="635127" y="0"/>
                    <a:pt x="0" y="635127"/>
                    <a:pt x="0" y="1418717"/>
                  </a:cubicBezTo>
                  <a:cubicBezTo>
                    <a:pt x="0" y="2202307"/>
                    <a:pt x="635127" y="2837434"/>
                    <a:pt x="1418717" y="2837434"/>
                  </a:cubicBezTo>
                  <a:cubicBezTo>
                    <a:pt x="2202307" y="2837434"/>
                    <a:pt x="2837434" y="2202307"/>
                    <a:pt x="2837434" y="1418717"/>
                  </a:cubicBezTo>
                  <a:cubicBezTo>
                    <a:pt x="2837434" y="635127"/>
                    <a:pt x="2202307" y="0"/>
                    <a:pt x="1418717" y="0"/>
                  </a:cubicBezTo>
                  <a:close/>
                </a:path>
              </a:pathLst>
            </a:custGeom>
            <a:gradFill rotWithShape="1">
              <a:gsLst>
                <a:gs pos="0">
                  <a:srgbClr val="004AAD">
                    <a:alpha val="100000"/>
                  </a:srgbClr>
                </a:gs>
                <a:gs pos="100000">
                  <a:srgbClr val="CB6CE6">
                    <a:alpha val="100000"/>
                  </a:srgbClr>
                </a:gs>
              </a:gsLst>
              <a:lin ang="0"/>
            </a:gradFill>
          </p:spPr>
        </p:sp>
      </p:grpSp>
      <p:sp>
        <p:nvSpPr>
          <p:cNvPr id="22" name="TextBox 22"/>
          <p:cNvSpPr txBox="1"/>
          <p:nvPr/>
        </p:nvSpPr>
        <p:spPr>
          <a:xfrm>
            <a:off x="12762430" y="4099463"/>
            <a:ext cx="1627468" cy="1170411"/>
          </a:xfrm>
          <a:prstGeom prst="rect">
            <a:avLst/>
          </a:prstGeom>
        </p:spPr>
        <p:txBody>
          <a:bodyPr lIns="0" tIns="0" rIns="0" bIns="0" rtlCol="0" anchor="t">
            <a:spAutoFit/>
          </a:bodyPr>
          <a:lstStyle/>
          <a:p>
            <a:pPr algn="ctr">
              <a:lnSpc>
                <a:spcPts val="2259"/>
              </a:lnSpc>
            </a:pPr>
            <a:r>
              <a:rPr lang="en-US" sz="2000" spc="-60">
                <a:solidFill>
                  <a:srgbClr val="FFFFFF"/>
                </a:solidFill>
                <a:latin typeface="Poppins Bold"/>
                <a:ea typeface="Poppins Bold"/>
                <a:cs typeface="Poppins Bold"/>
                <a:sym typeface="Poppins Bold"/>
              </a:rPr>
              <a:t>Keamanan dan Integritas Data</a:t>
            </a:r>
          </a:p>
        </p:txBody>
      </p:sp>
      <p:grpSp>
        <p:nvGrpSpPr>
          <p:cNvPr id="23" name="Group 23"/>
          <p:cNvGrpSpPr/>
          <p:nvPr/>
        </p:nvGrpSpPr>
        <p:grpSpPr>
          <a:xfrm>
            <a:off x="11731072" y="4645442"/>
            <a:ext cx="800100" cy="38100"/>
            <a:chOff x="0" y="0"/>
            <a:chExt cx="1066800" cy="50800"/>
          </a:xfrm>
        </p:grpSpPr>
        <p:sp>
          <p:nvSpPr>
            <p:cNvPr id="24" name="Freeform 24"/>
            <p:cNvSpPr/>
            <p:nvPr/>
          </p:nvSpPr>
          <p:spPr>
            <a:xfrm>
              <a:off x="0" y="0"/>
              <a:ext cx="1066800" cy="50800"/>
            </a:xfrm>
            <a:custGeom>
              <a:avLst/>
              <a:gdLst/>
              <a:ahLst/>
              <a:cxnLst/>
              <a:rect l="l" t="t" r="r" b="b"/>
              <a:pathLst>
                <a:path w="1066800" h="50800">
                  <a:moveTo>
                    <a:pt x="25400" y="0"/>
                  </a:moveTo>
                  <a:lnTo>
                    <a:pt x="1041400" y="0"/>
                  </a:lnTo>
                  <a:cubicBezTo>
                    <a:pt x="1055370" y="0"/>
                    <a:pt x="1066800" y="11430"/>
                    <a:pt x="1066800" y="25400"/>
                  </a:cubicBezTo>
                  <a:cubicBezTo>
                    <a:pt x="1066800" y="39370"/>
                    <a:pt x="1055370" y="50800"/>
                    <a:pt x="1041400" y="50800"/>
                  </a:cubicBezTo>
                  <a:lnTo>
                    <a:pt x="25400" y="50800"/>
                  </a:lnTo>
                  <a:cubicBezTo>
                    <a:pt x="11430" y="50800"/>
                    <a:pt x="0" y="39370"/>
                    <a:pt x="0" y="25400"/>
                  </a:cubicBezTo>
                  <a:cubicBezTo>
                    <a:pt x="0" y="11430"/>
                    <a:pt x="11430" y="0"/>
                    <a:pt x="25400" y="0"/>
                  </a:cubicBezTo>
                  <a:close/>
                </a:path>
              </a:pathLst>
            </a:custGeom>
            <a:solidFill>
              <a:srgbClr val="000000"/>
            </a:solidFill>
          </p:spPr>
        </p:sp>
      </p:grpSp>
      <p:grpSp>
        <p:nvGrpSpPr>
          <p:cNvPr id="25" name="Group 25"/>
          <p:cNvGrpSpPr/>
          <p:nvPr/>
        </p:nvGrpSpPr>
        <p:grpSpPr>
          <a:xfrm>
            <a:off x="15402206" y="3600450"/>
            <a:ext cx="2460762" cy="2128084"/>
            <a:chOff x="0" y="0"/>
            <a:chExt cx="3281016" cy="2837445"/>
          </a:xfrm>
        </p:grpSpPr>
        <p:sp>
          <p:nvSpPr>
            <p:cNvPr id="26" name="Freeform 26"/>
            <p:cNvSpPr/>
            <p:nvPr/>
          </p:nvSpPr>
          <p:spPr>
            <a:xfrm>
              <a:off x="0" y="0"/>
              <a:ext cx="3281003" cy="2837434"/>
            </a:xfrm>
            <a:custGeom>
              <a:avLst/>
              <a:gdLst/>
              <a:ahLst/>
              <a:cxnLst/>
              <a:rect l="l" t="t" r="r" b="b"/>
              <a:pathLst>
                <a:path w="3281003" h="2837434">
                  <a:moveTo>
                    <a:pt x="1640502" y="0"/>
                  </a:moveTo>
                  <a:cubicBezTo>
                    <a:pt x="734415" y="0"/>
                    <a:pt x="0" y="635127"/>
                    <a:pt x="0" y="1418717"/>
                  </a:cubicBezTo>
                  <a:cubicBezTo>
                    <a:pt x="0" y="2202307"/>
                    <a:pt x="734415" y="2837434"/>
                    <a:pt x="1640502" y="2837434"/>
                  </a:cubicBezTo>
                  <a:cubicBezTo>
                    <a:pt x="2546588" y="2837434"/>
                    <a:pt x="3281003" y="2202307"/>
                    <a:pt x="3281003" y="1418717"/>
                  </a:cubicBezTo>
                  <a:cubicBezTo>
                    <a:pt x="3281003" y="635127"/>
                    <a:pt x="2546588" y="0"/>
                    <a:pt x="1640502" y="0"/>
                  </a:cubicBezTo>
                  <a:close/>
                </a:path>
              </a:pathLst>
            </a:custGeom>
            <a:gradFill rotWithShape="1">
              <a:gsLst>
                <a:gs pos="0">
                  <a:srgbClr val="004AAD">
                    <a:alpha val="100000"/>
                  </a:srgbClr>
                </a:gs>
                <a:gs pos="100000">
                  <a:srgbClr val="CB6CE6">
                    <a:alpha val="100000"/>
                  </a:srgbClr>
                </a:gs>
              </a:gsLst>
              <a:lin ang="0"/>
            </a:gradFill>
          </p:spPr>
        </p:sp>
      </p:grpSp>
      <p:sp>
        <p:nvSpPr>
          <p:cNvPr id="27" name="TextBox 27"/>
          <p:cNvSpPr txBox="1"/>
          <p:nvPr/>
        </p:nvSpPr>
        <p:spPr>
          <a:xfrm>
            <a:off x="15535556" y="4242402"/>
            <a:ext cx="2257806" cy="1105091"/>
          </a:xfrm>
          <a:prstGeom prst="rect">
            <a:avLst/>
          </a:prstGeom>
        </p:spPr>
        <p:txBody>
          <a:bodyPr lIns="0" tIns="0" rIns="0" bIns="0" rtlCol="0" anchor="t">
            <a:spAutoFit/>
          </a:bodyPr>
          <a:lstStyle/>
          <a:p>
            <a:pPr algn="ctr">
              <a:lnSpc>
                <a:spcPts val="2147"/>
              </a:lnSpc>
            </a:pPr>
            <a:r>
              <a:rPr lang="en-US" sz="1900" spc="-57">
                <a:solidFill>
                  <a:srgbClr val="FFFFFF"/>
                </a:solidFill>
                <a:latin typeface="Poppins Bold"/>
                <a:ea typeface="Poppins Bold"/>
                <a:cs typeface="Poppins Bold"/>
                <a:sym typeface="Poppins Bold"/>
              </a:rPr>
              <a:t> Penyederhanaan Prosedur Layanan Publik</a:t>
            </a:r>
          </a:p>
          <a:p>
            <a:pPr algn="ctr">
              <a:lnSpc>
                <a:spcPts val="2260"/>
              </a:lnSpc>
            </a:pPr>
            <a:endParaRPr lang="en-US" sz="1900" spc="-57">
              <a:solidFill>
                <a:srgbClr val="FFFFFF"/>
              </a:solidFill>
              <a:latin typeface="Poppins Bold"/>
              <a:ea typeface="Poppins Bold"/>
              <a:cs typeface="Poppins Bold"/>
              <a:sym typeface="Poppins Bold"/>
            </a:endParaRPr>
          </a:p>
        </p:txBody>
      </p:sp>
      <p:grpSp>
        <p:nvGrpSpPr>
          <p:cNvPr id="28" name="Group 28"/>
          <p:cNvGrpSpPr/>
          <p:nvPr/>
        </p:nvGrpSpPr>
        <p:grpSpPr>
          <a:xfrm>
            <a:off x="14621156" y="4645442"/>
            <a:ext cx="800100" cy="38100"/>
            <a:chOff x="0" y="0"/>
            <a:chExt cx="1066800" cy="50800"/>
          </a:xfrm>
        </p:grpSpPr>
        <p:sp>
          <p:nvSpPr>
            <p:cNvPr id="29" name="Freeform 29"/>
            <p:cNvSpPr/>
            <p:nvPr/>
          </p:nvSpPr>
          <p:spPr>
            <a:xfrm>
              <a:off x="0" y="0"/>
              <a:ext cx="1066800" cy="50800"/>
            </a:xfrm>
            <a:custGeom>
              <a:avLst/>
              <a:gdLst/>
              <a:ahLst/>
              <a:cxnLst/>
              <a:rect l="l" t="t" r="r" b="b"/>
              <a:pathLst>
                <a:path w="1066800" h="50800">
                  <a:moveTo>
                    <a:pt x="25400" y="0"/>
                  </a:moveTo>
                  <a:lnTo>
                    <a:pt x="1041400" y="0"/>
                  </a:lnTo>
                  <a:cubicBezTo>
                    <a:pt x="1055370" y="0"/>
                    <a:pt x="1066800" y="11430"/>
                    <a:pt x="1066800" y="25400"/>
                  </a:cubicBezTo>
                  <a:cubicBezTo>
                    <a:pt x="1066800" y="39370"/>
                    <a:pt x="1055370" y="50800"/>
                    <a:pt x="1041400" y="50800"/>
                  </a:cubicBezTo>
                  <a:lnTo>
                    <a:pt x="25400" y="50800"/>
                  </a:lnTo>
                  <a:cubicBezTo>
                    <a:pt x="11430" y="50800"/>
                    <a:pt x="0" y="39370"/>
                    <a:pt x="0" y="25400"/>
                  </a:cubicBezTo>
                  <a:cubicBezTo>
                    <a:pt x="0" y="11430"/>
                    <a:pt x="11430" y="0"/>
                    <a:pt x="25400" y="0"/>
                  </a:cubicBezTo>
                  <a:close/>
                </a:path>
              </a:pathLst>
            </a:custGeom>
            <a:solidFill>
              <a:srgbClr val="000000"/>
            </a:solidFill>
          </p:spPr>
        </p:sp>
      </p:grpSp>
      <p:sp>
        <p:nvSpPr>
          <p:cNvPr id="30" name="TextBox 30"/>
          <p:cNvSpPr txBox="1"/>
          <p:nvPr/>
        </p:nvSpPr>
        <p:spPr>
          <a:xfrm>
            <a:off x="1821877" y="1533525"/>
            <a:ext cx="14669720" cy="1911858"/>
          </a:xfrm>
          <a:prstGeom prst="rect">
            <a:avLst/>
          </a:prstGeom>
        </p:spPr>
        <p:txBody>
          <a:bodyPr lIns="0" tIns="0" rIns="0" bIns="0" rtlCol="0" anchor="t">
            <a:spAutoFit/>
          </a:bodyPr>
          <a:lstStyle/>
          <a:p>
            <a:pPr algn="ctr">
              <a:lnSpc>
                <a:spcPts val="4560"/>
              </a:lnSpc>
            </a:pPr>
            <a:r>
              <a:rPr lang="en-US" sz="3800">
                <a:solidFill>
                  <a:srgbClr val="000000"/>
                </a:solidFill>
                <a:latin typeface="Poppins Bold"/>
                <a:ea typeface="Poppins Bold"/>
                <a:cs typeface="Poppins Bold"/>
                <a:sym typeface="Poppins Bold"/>
              </a:rPr>
              <a:t>Bagaimana transformasi digital mampu mewujudkan tata kelola pemerintahan yang bersih dan transparan?</a:t>
            </a:r>
          </a:p>
          <a:p>
            <a:pPr algn="ctr">
              <a:lnSpc>
                <a:spcPts val="7002"/>
              </a:lnSpc>
            </a:pPr>
            <a:endParaRPr lang="en-US" sz="3800">
              <a:solidFill>
                <a:srgbClr val="000000"/>
              </a:solidFill>
              <a:latin typeface="Poppins Bold"/>
              <a:ea typeface="Poppins Bold"/>
              <a:cs typeface="Poppins Bold"/>
              <a:sym typeface="Poppins Bold"/>
            </a:endParaRPr>
          </a:p>
        </p:txBody>
      </p:sp>
      <p:sp>
        <p:nvSpPr>
          <p:cNvPr id="31" name="Freeform 31"/>
          <p:cNvSpPr/>
          <p:nvPr/>
        </p:nvSpPr>
        <p:spPr>
          <a:xfrm rot="-10602057">
            <a:off x="12407590" y="-1133853"/>
            <a:ext cx="6240735" cy="2176456"/>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extLst>
                <a:ext uri="{96DAC541-7B7A-43D3-8B79-37D633B846F1}">
                  <asvg:svgBlip xmlns="" xmlns:asvg="http://schemas.microsoft.com/office/drawing/2016/SVG/main" r:embed="rId3"/>
                </a:ext>
              </a:extLst>
            </a:blip>
            <a:stretch>
              <a:fillRect t="-48" b="-48"/>
            </a:stretch>
          </a:blipFill>
        </p:spPr>
      </p:sp>
      <p:sp>
        <p:nvSpPr>
          <p:cNvPr id="32" name="Freeform 32"/>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t="-2" b="-2"/>
            </a:stretch>
          </a:blipFill>
        </p:spPr>
      </p:sp>
      <p:sp>
        <p:nvSpPr>
          <p:cNvPr id="33" name="TextBox 33"/>
          <p:cNvSpPr txBox="1"/>
          <p:nvPr/>
        </p:nvSpPr>
        <p:spPr>
          <a:xfrm>
            <a:off x="943285" y="6023645"/>
            <a:ext cx="2298915" cy="2672692"/>
          </a:xfrm>
          <a:prstGeom prst="rect">
            <a:avLst/>
          </a:prstGeom>
        </p:spPr>
        <p:txBody>
          <a:bodyPr lIns="0" tIns="0" rIns="0" bIns="0" rtlCol="0" anchor="t">
            <a:spAutoFit/>
          </a:bodyPr>
          <a:lstStyle/>
          <a:p>
            <a:pPr algn="just">
              <a:lnSpc>
                <a:spcPts val="2338"/>
              </a:lnSpc>
            </a:pPr>
            <a:r>
              <a:rPr lang="en-US" sz="1799">
                <a:solidFill>
                  <a:srgbClr val="000000"/>
                </a:solidFill>
                <a:latin typeface="Poppins"/>
                <a:ea typeface="Poppins"/>
                <a:cs typeface="Poppins"/>
                <a:sym typeface="Poppins"/>
              </a:rPr>
              <a:t>Data dan informasi terkait kebijakan, anggaran, dan proyek pemerintah dapat diakses oleh publik, meningkatkan akuntabilitas.</a:t>
            </a:r>
          </a:p>
          <a:p>
            <a:pPr algn="just">
              <a:lnSpc>
                <a:spcPts val="2338"/>
              </a:lnSpc>
            </a:pPr>
            <a:endParaRPr lang="en-US" sz="1799">
              <a:solidFill>
                <a:srgbClr val="000000"/>
              </a:solidFill>
              <a:latin typeface="Poppins"/>
              <a:ea typeface="Poppins"/>
              <a:cs typeface="Poppins"/>
              <a:sym typeface="Poppins"/>
            </a:endParaRPr>
          </a:p>
        </p:txBody>
      </p:sp>
      <p:sp>
        <p:nvSpPr>
          <p:cNvPr id="34" name="TextBox 34"/>
          <p:cNvSpPr txBox="1"/>
          <p:nvPr/>
        </p:nvSpPr>
        <p:spPr>
          <a:xfrm>
            <a:off x="3762726" y="6023645"/>
            <a:ext cx="2677912" cy="2377417"/>
          </a:xfrm>
          <a:prstGeom prst="rect">
            <a:avLst/>
          </a:prstGeom>
        </p:spPr>
        <p:txBody>
          <a:bodyPr lIns="0" tIns="0" rIns="0" bIns="0" rtlCol="0" anchor="t">
            <a:spAutoFit/>
          </a:bodyPr>
          <a:lstStyle/>
          <a:p>
            <a:pPr algn="just">
              <a:lnSpc>
                <a:spcPts val="2338"/>
              </a:lnSpc>
            </a:pPr>
            <a:r>
              <a:rPr lang="en-US" sz="1799">
                <a:solidFill>
                  <a:srgbClr val="000000"/>
                </a:solidFill>
                <a:latin typeface="Poppins"/>
                <a:ea typeface="Poppins"/>
                <a:cs typeface="Poppins"/>
                <a:sym typeface="Poppins"/>
              </a:rPr>
              <a:t>Penggunaan teknologi big data dan analitik membantu dalam mengidentifikasi potensi penyimpangan atau korupsi.</a:t>
            </a:r>
          </a:p>
          <a:p>
            <a:pPr algn="just">
              <a:lnSpc>
                <a:spcPts val="2338"/>
              </a:lnSpc>
            </a:pPr>
            <a:endParaRPr lang="en-US" sz="1799">
              <a:solidFill>
                <a:srgbClr val="000000"/>
              </a:solidFill>
              <a:latin typeface="Poppins"/>
              <a:ea typeface="Poppins"/>
              <a:cs typeface="Poppins"/>
              <a:sym typeface="Poppins"/>
            </a:endParaRPr>
          </a:p>
        </p:txBody>
      </p:sp>
      <p:sp>
        <p:nvSpPr>
          <p:cNvPr id="35" name="TextBox 35"/>
          <p:cNvSpPr txBox="1"/>
          <p:nvPr/>
        </p:nvSpPr>
        <p:spPr>
          <a:xfrm>
            <a:off x="6799496" y="6023645"/>
            <a:ext cx="2226352" cy="2967967"/>
          </a:xfrm>
          <a:prstGeom prst="rect">
            <a:avLst/>
          </a:prstGeom>
        </p:spPr>
        <p:txBody>
          <a:bodyPr lIns="0" tIns="0" rIns="0" bIns="0" rtlCol="0" anchor="t">
            <a:spAutoFit/>
          </a:bodyPr>
          <a:lstStyle/>
          <a:p>
            <a:pPr algn="just">
              <a:lnSpc>
                <a:spcPts val="2338"/>
              </a:lnSpc>
            </a:pPr>
            <a:r>
              <a:rPr lang="en-US" sz="1799">
                <a:solidFill>
                  <a:srgbClr val="000000"/>
                </a:solidFill>
                <a:latin typeface="Poppins"/>
                <a:ea typeface="Poppins"/>
                <a:cs typeface="Poppins"/>
                <a:sym typeface="Poppins"/>
              </a:rPr>
              <a:t>Menggantikan proses manual dengan sistem otomatis mengurangi peluang untuk korupsi dan kesalahan manusia.</a:t>
            </a:r>
          </a:p>
          <a:p>
            <a:pPr algn="just">
              <a:lnSpc>
                <a:spcPts val="2338"/>
              </a:lnSpc>
            </a:pPr>
            <a:endParaRPr lang="en-US" sz="1799">
              <a:solidFill>
                <a:srgbClr val="000000"/>
              </a:solidFill>
              <a:latin typeface="Poppins"/>
              <a:ea typeface="Poppins"/>
              <a:cs typeface="Poppins"/>
              <a:sym typeface="Poppins"/>
            </a:endParaRPr>
          </a:p>
        </p:txBody>
      </p:sp>
      <p:sp>
        <p:nvSpPr>
          <p:cNvPr id="36" name="TextBox 36"/>
          <p:cNvSpPr txBox="1"/>
          <p:nvPr/>
        </p:nvSpPr>
        <p:spPr>
          <a:xfrm>
            <a:off x="9367647" y="5959923"/>
            <a:ext cx="2360255" cy="2967967"/>
          </a:xfrm>
          <a:prstGeom prst="rect">
            <a:avLst/>
          </a:prstGeom>
        </p:spPr>
        <p:txBody>
          <a:bodyPr lIns="0" tIns="0" rIns="0" bIns="0" rtlCol="0" anchor="t">
            <a:spAutoFit/>
          </a:bodyPr>
          <a:lstStyle/>
          <a:p>
            <a:pPr algn="just">
              <a:lnSpc>
                <a:spcPts val="2338"/>
              </a:lnSpc>
            </a:pPr>
            <a:r>
              <a:rPr lang="en-US" sz="1799">
                <a:solidFill>
                  <a:srgbClr val="000000"/>
                </a:solidFill>
                <a:latin typeface="Poppins"/>
                <a:ea typeface="Poppins"/>
                <a:cs typeface="Poppins"/>
                <a:sym typeface="Poppins"/>
              </a:rPr>
              <a:t>Mekanisme umpan balik online membantu dalam memonitor kepuasan masyarakat dan respons pemerintah terhadap kebutuhan publik.</a:t>
            </a:r>
          </a:p>
          <a:p>
            <a:pPr algn="just">
              <a:lnSpc>
                <a:spcPts val="2338"/>
              </a:lnSpc>
            </a:pPr>
            <a:endParaRPr lang="en-US" sz="1799">
              <a:solidFill>
                <a:srgbClr val="000000"/>
              </a:solidFill>
              <a:latin typeface="Poppins"/>
              <a:ea typeface="Poppins"/>
              <a:cs typeface="Poppins"/>
              <a:sym typeface="Poppins"/>
            </a:endParaRPr>
          </a:p>
        </p:txBody>
      </p:sp>
      <p:sp>
        <p:nvSpPr>
          <p:cNvPr id="37" name="TextBox 37"/>
          <p:cNvSpPr txBox="1"/>
          <p:nvPr/>
        </p:nvSpPr>
        <p:spPr>
          <a:xfrm>
            <a:off x="15248144" y="6023645"/>
            <a:ext cx="2486905" cy="2672692"/>
          </a:xfrm>
          <a:prstGeom prst="rect">
            <a:avLst/>
          </a:prstGeom>
        </p:spPr>
        <p:txBody>
          <a:bodyPr lIns="0" tIns="0" rIns="0" bIns="0" rtlCol="0" anchor="t">
            <a:spAutoFit/>
          </a:bodyPr>
          <a:lstStyle/>
          <a:p>
            <a:pPr algn="just">
              <a:lnSpc>
                <a:spcPts val="2338"/>
              </a:lnSpc>
            </a:pPr>
            <a:r>
              <a:rPr lang="en-US" sz="1799">
                <a:solidFill>
                  <a:srgbClr val="000000"/>
                </a:solidFill>
                <a:latin typeface="Poppins"/>
                <a:ea typeface="Poppins"/>
                <a:cs typeface="Poppins"/>
                <a:sym typeface="Poppins"/>
              </a:rPr>
              <a:t>Integrasi berbagai layanan pemerintah dalam satu platform mempermudah akses masyarakat dan mengurangi risiko penyelewengan.</a:t>
            </a:r>
          </a:p>
          <a:p>
            <a:pPr algn="just">
              <a:lnSpc>
                <a:spcPts val="2338"/>
              </a:lnSpc>
            </a:pPr>
            <a:endParaRPr lang="en-US" sz="1799">
              <a:solidFill>
                <a:srgbClr val="000000"/>
              </a:solidFill>
              <a:latin typeface="Poppins"/>
              <a:ea typeface="Poppins"/>
              <a:cs typeface="Poppins"/>
              <a:sym typeface="Poppins"/>
            </a:endParaRPr>
          </a:p>
        </p:txBody>
      </p:sp>
      <p:sp>
        <p:nvSpPr>
          <p:cNvPr id="38" name="TextBox 38"/>
          <p:cNvSpPr txBox="1"/>
          <p:nvPr/>
        </p:nvSpPr>
        <p:spPr>
          <a:xfrm>
            <a:off x="12350137" y="6080795"/>
            <a:ext cx="2278882" cy="2615922"/>
          </a:xfrm>
          <a:prstGeom prst="rect">
            <a:avLst/>
          </a:prstGeom>
        </p:spPr>
        <p:txBody>
          <a:bodyPr lIns="0" tIns="0" rIns="0" bIns="0" rtlCol="0" anchor="t">
            <a:spAutoFit/>
          </a:bodyPr>
          <a:lstStyle/>
          <a:p>
            <a:pPr algn="just">
              <a:lnSpc>
                <a:spcPts val="2032"/>
              </a:lnSpc>
            </a:pPr>
            <a:r>
              <a:rPr lang="en-US" sz="1799">
                <a:solidFill>
                  <a:srgbClr val="000000"/>
                </a:solidFill>
                <a:latin typeface="Poppins"/>
                <a:ea typeface="Poppins"/>
                <a:cs typeface="Poppins"/>
                <a:sym typeface="Poppins"/>
              </a:rPr>
              <a:t>Implementasi sistem keamanan siber yang kuat melindungi data dari akses yang tidak sah dan memastikan integritas data pemerintah.</a:t>
            </a:r>
          </a:p>
          <a:p>
            <a:pPr algn="just">
              <a:lnSpc>
                <a:spcPts val="2338"/>
              </a:lnSpc>
            </a:pPr>
            <a:endParaRPr lang="en-US" sz="1799">
              <a:solidFill>
                <a:srgbClr val="000000"/>
              </a:solidFill>
              <a:latin typeface="Poppins"/>
              <a:ea typeface="Poppins"/>
              <a:cs typeface="Poppins"/>
              <a:sym typeface="Poppins"/>
            </a:endParaRPr>
          </a:p>
        </p:txBody>
      </p:sp>
      <p:sp>
        <p:nvSpPr>
          <p:cNvPr id="39" name="TextBox 39"/>
          <p:cNvSpPr txBox="1"/>
          <p:nvPr/>
        </p:nvSpPr>
        <p:spPr>
          <a:xfrm>
            <a:off x="16268250" y="9420237"/>
            <a:ext cx="2305949" cy="390525"/>
          </a:xfrm>
          <a:prstGeom prst="rect">
            <a:avLst/>
          </a:prstGeom>
        </p:spPr>
        <p:txBody>
          <a:bodyPr lIns="0" tIns="0" rIns="0" bIns="0" rtlCol="0" anchor="t">
            <a:spAutoFit/>
          </a:bodyPr>
          <a:lstStyle/>
          <a:p>
            <a:pPr algn="ctr">
              <a:lnSpc>
                <a:spcPts val="2999"/>
              </a:lnSpc>
            </a:pPr>
            <a:r>
              <a:rPr lang="en-US" sz="2499">
                <a:solidFill>
                  <a:srgbClr val="000000"/>
                </a:solidFill>
                <a:latin typeface="Poppins"/>
                <a:ea typeface="Poppins"/>
                <a:cs typeface="Poppins"/>
                <a:sym typeface="Poppins"/>
              </a:rPr>
              <a:t>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93806" y="-4730512"/>
            <a:ext cx="9461025" cy="9461025"/>
          </a:xfrm>
          <a:custGeom>
            <a:avLst/>
            <a:gdLst/>
            <a:ahLst/>
            <a:cxnLst/>
            <a:rect l="l" t="t" r="r" b="b"/>
            <a:pathLst>
              <a:path w="9461025" h="9461025">
                <a:moveTo>
                  <a:pt x="0" y="0"/>
                </a:moveTo>
                <a:lnTo>
                  <a:pt x="9461025" y="0"/>
                </a:lnTo>
                <a:lnTo>
                  <a:pt x="9461025" y="9461024"/>
                </a:lnTo>
                <a:lnTo>
                  <a:pt x="0" y="94610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7936600" y="4413436"/>
            <a:ext cx="8400374" cy="9525"/>
            <a:chOff x="0" y="0"/>
            <a:chExt cx="11200499" cy="12700"/>
          </a:xfrm>
        </p:grpSpPr>
        <p:sp>
          <p:nvSpPr>
            <p:cNvPr id="4" name="Freeform 4"/>
            <p:cNvSpPr/>
            <p:nvPr/>
          </p:nvSpPr>
          <p:spPr>
            <a:xfrm>
              <a:off x="6350" y="0"/>
              <a:ext cx="11187811" cy="12700"/>
            </a:xfrm>
            <a:custGeom>
              <a:avLst/>
              <a:gdLst/>
              <a:ahLst/>
              <a:cxnLst/>
              <a:rect l="l" t="t" r="r" b="b"/>
              <a:pathLst>
                <a:path w="11187811" h="12700">
                  <a:moveTo>
                    <a:pt x="0" y="0"/>
                  </a:moveTo>
                  <a:lnTo>
                    <a:pt x="11187811" y="0"/>
                  </a:lnTo>
                  <a:lnTo>
                    <a:pt x="11187811" y="12700"/>
                  </a:lnTo>
                  <a:lnTo>
                    <a:pt x="0" y="12700"/>
                  </a:lnTo>
                  <a:close/>
                </a:path>
              </a:pathLst>
            </a:custGeom>
            <a:solidFill>
              <a:srgbClr val="FFFFFF"/>
            </a:solidFill>
          </p:spPr>
        </p:sp>
      </p:grpSp>
      <p:grpSp>
        <p:nvGrpSpPr>
          <p:cNvPr id="5" name="Group 5"/>
          <p:cNvGrpSpPr/>
          <p:nvPr/>
        </p:nvGrpSpPr>
        <p:grpSpPr>
          <a:xfrm>
            <a:off x="7936600" y="4418200"/>
            <a:ext cx="8400374" cy="9525"/>
            <a:chOff x="0" y="0"/>
            <a:chExt cx="11200499" cy="12700"/>
          </a:xfrm>
        </p:grpSpPr>
        <p:sp>
          <p:nvSpPr>
            <p:cNvPr id="6" name="Freeform 6"/>
            <p:cNvSpPr/>
            <p:nvPr/>
          </p:nvSpPr>
          <p:spPr>
            <a:xfrm>
              <a:off x="6350" y="0"/>
              <a:ext cx="11187811" cy="12700"/>
            </a:xfrm>
            <a:custGeom>
              <a:avLst/>
              <a:gdLst/>
              <a:ahLst/>
              <a:cxnLst/>
              <a:rect l="l" t="t" r="r" b="b"/>
              <a:pathLst>
                <a:path w="11187811" h="12700">
                  <a:moveTo>
                    <a:pt x="0" y="0"/>
                  </a:moveTo>
                  <a:lnTo>
                    <a:pt x="11187811" y="0"/>
                  </a:lnTo>
                  <a:lnTo>
                    <a:pt x="11187811" y="12700"/>
                  </a:lnTo>
                  <a:lnTo>
                    <a:pt x="0" y="12700"/>
                  </a:lnTo>
                  <a:close/>
                </a:path>
              </a:pathLst>
            </a:custGeom>
            <a:solidFill>
              <a:srgbClr val="FFFFFF"/>
            </a:solidFill>
          </p:spPr>
        </p:sp>
      </p:grpSp>
      <p:grpSp>
        <p:nvGrpSpPr>
          <p:cNvPr id="7" name="Group 7"/>
          <p:cNvGrpSpPr/>
          <p:nvPr/>
        </p:nvGrpSpPr>
        <p:grpSpPr>
          <a:xfrm>
            <a:off x="9677400" y="3171635"/>
            <a:ext cx="8458199" cy="5019865"/>
            <a:chOff x="0" y="0"/>
            <a:chExt cx="11277599" cy="6693153"/>
          </a:xfrm>
        </p:grpSpPr>
        <p:sp>
          <p:nvSpPr>
            <p:cNvPr id="8" name="Freeform 8"/>
            <p:cNvSpPr/>
            <p:nvPr/>
          </p:nvSpPr>
          <p:spPr>
            <a:xfrm>
              <a:off x="0" y="0"/>
              <a:ext cx="11277600" cy="6693154"/>
            </a:xfrm>
            <a:custGeom>
              <a:avLst/>
              <a:gdLst/>
              <a:ahLst/>
              <a:cxnLst/>
              <a:rect l="l" t="t" r="r" b="b"/>
              <a:pathLst>
                <a:path w="11277600" h="6693154">
                  <a:moveTo>
                    <a:pt x="0" y="0"/>
                  </a:moveTo>
                  <a:lnTo>
                    <a:pt x="11277600" y="0"/>
                  </a:lnTo>
                  <a:lnTo>
                    <a:pt x="11277600" y="6693154"/>
                  </a:lnTo>
                  <a:lnTo>
                    <a:pt x="0" y="6693154"/>
                  </a:lnTo>
                  <a:lnTo>
                    <a:pt x="0" y="0"/>
                  </a:lnTo>
                  <a:close/>
                </a:path>
              </a:pathLst>
            </a:custGeom>
            <a:blipFill>
              <a:blip r:embed="rId4"/>
              <a:stretch>
                <a:fillRect l="-9221" r="-9221"/>
              </a:stretch>
            </a:blipFill>
          </p:spPr>
        </p:sp>
      </p:grpSp>
      <p:sp>
        <p:nvSpPr>
          <p:cNvPr id="9" name="TextBox 9"/>
          <p:cNvSpPr txBox="1"/>
          <p:nvPr/>
        </p:nvSpPr>
        <p:spPr>
          <a:xfrm>
            <a:off x="1028700" y="3324878"/>
            <a:ext cx="8390849" cy="5516116"/>
          </a:xfrm>
          <a:prstGeom prst="rect">
            <a:avLst/>
          </a:prstGeom>
        </p:spPr>
        <p:txBody>
          <a:bodyPr lIns="0" tIns="0" rIns="0" bIns="0" rtlCol="0" anchor="t">
            <a:spAutoFit/>
          </a:bodyPr>
          <a:lstStyle/>
          <a:p>
            <a:pPr marL="418348" lvl="2" indent="-139449" algn="just">
              <a:lnSpc>
                <a:spcPts val="2561"/>
              </a:lnSpc>
              <a:buFont typeface="Arial"/>
              <a:buChar char="⚬"/>
            </a:pPr>
            <a:r>
              <a:rPr lang="en-US" sz="1829">
                <a:solidFill>
                  <a:srgbClr val="000000"/>
                </a:solidFill>
                <a:latin typeface="Noto Sans Bold"/>
                <a:ea typeface="Noto Sans Bold"/>
                <a:cs typeface="Noto Sans Bold"/>
                <a:sym typeface="Noto Sans Bold"/>
              </a:rPr>
              <a:t>Tantangan Integrasi dengan Sistem Lama:</a:t>
            </a:r>
            <a:r>
              <a:rPr lang="en-US" sz="1829">
                <a:solidFill>
                  <a:srgbClr val="000000"/>
                </a:solidFill>
                <a:latin typeface="Noto Sans"/>
                <a:ea typeface="Noto Sans"/>
                <a:cs typeface="Noto Sans"/>
                <a:sym typeface="Noto Sans"/>
              </a:rPr>
              <a:t> 28,7% organisasi pemerintah menghadapi kesulitan yang signifikan dalam mengintegrasikan teknologi baru dengan sistem lama yang sudah ketinggalan zaman, yang sulit memenuhi standar interaksi digital modern.</a:t>
            </a:r>
          </a:p>
          <a:p>
            <a:pPr marL="418348" lvl="2" indent="-139449" algn="just">
              <a:lnSpc>
                <a:spcPts val="2561"/>
              </a:lnSpc>
              <a:buFont typeface="Arial"/>
              <a:buChar char="⚬"/>
            </a:pPr>
            <a:r>
              <a:rPr lang="en-US" sz="1829">
                <a:solidFill>
                  <a:srgbClr val="000000"/>
                </a:solidFill>
                <a:latin typeface="Noto Sans Bold"/>
                <a:ea typeface="Noto Sans Bold"/>
                <a:cs typeface="Noto Sans Bold"/>
                <a:sym typeface="Noto Sans Bold"/>
              </a:rPr>
              <a:t>Kendala Anggaran: </a:t>
            </a:r>
            <a:r>
              <a:rPr lang="en-US" sz="1829">
                <a:solidFill>
                  <a:srgbClr val="000000"/>
                </a:solidFill>
                <a:latin typeface="Noto Sans"/>
                <a:ea typeface="Noto Sans"/>
                <a:cs typeface="Noto Sans"/>
                <a:sym typeface="Noto Sans"/>
              </a:rPr>
              <a:t>Anggaran yang terbatas merupakan hambatan terbesar kedua dalam transformasi digital (26,7%), terutama yang mempengaruhi departemen infrastruktur (38,9%) dan layanan keuangan (27,9%).</a:t>
            </a:r>
          </a:p>
          <a:p>
            <a:pPr marL="418348" lvl="2" indent="-139449" algn="just">
              <a:lnSpc>
                <a:spcPts val="2561"/>
              </a:lnSpc>
              <a:buFont typeface="Arial"/>
              <a:buChar char="⚬"/>
            </a:pPr>
            <a:r>
              <a:rPr lang="en-US" sz="1829">
                <a:solidFill>
                  <a:srgbClr val="000000"/>
                </a:solidFill>
                <a:latin typeface="Noto Sans Bold"/>
                <a:ea typeface="Noto Sans Bold"/>
                <a:cs typeface="Noto Sans Bold"/>
                <a:sym typeface="Noto Sans Bold"/>
              </a:rPr>
              <a:t>Hambatan yang Terus Berkembang:</a:t>
            </a:r>
            <a:r>
              <a:rPr lang="en-US" sz="1829">
                <a:solidFill>
                  <a:srgbClr val="000000"/>
                </a:solidFill>
                <a:latin typeface="Noto Sans"/>
                <a:ea typeface="Noto Sans"/>
                <a:cs typeface="Noto Sans"/>
                <a:sym typeface="Noto Sans"/>
              </a:rPr>
              <a:t> Meskipun sistem lama dan keterbatasan anggaran merupakan masalah saat ini, masalah keamanan dan privasi diperkirakan akan menjadi hambatan terbesar (28,7%) dalam tiga tahun ke depan, yang didorong oleh meningkatnya ancaman siber.</a:t>
            </a:r>
          </a:p>
          <a:p>
            <a:pPr marL="418348" lvl="2" indent="-139449" algn="just">
              <a:lnSpc>
                <a:spcPts val="2561"/>
              </a:lnSpc>
              <a:buFont typeface="Arial"/>
              <a:buChar char="⚬"/>
            </a:pPr>
            <a:r>
              <a:rPr lang="en-US" sz="1829">
                <a:solidFill>
                  <a:srgbClr val="000000"/>
                </a:solidFill>
                <a:latin typeface="Noto Sans Bold"/>
                <a:ea typeface="Noto Sans Bold"/>
                <a:cs typeface="Noto Sans Bold"/>
                <a:sym typeface="Noto Sans Bold"/>
              </a:rPr>
              <a:t>Variasi Regional: </a:t>
            </a:r>
            <a:r>
              <a:rPr lang="en-US" sz="1829">
                <a:solidFill>
                  <a:srgbClr val="000000"/>
                </a:solidFill>
                <a:latin typeface="Noto Sans"/>
                <a:ea typeface="Noto Sans"/>
                <a:cs typeface="Noto Sans"/>
                <a:sym typeface="Noto Sans"/>
              </a:rPr>
              <a:t>Tanggapan regional bervariasi, dengan keterbatasan anggaran menjadi tantangan utama di Malaysia dan Filipina (40%), sementar</a:t>
            </a:r>
          </a:p>
          <a:p>
            <a:pPr marL="418348" lvl="2" indent="-139449" algn="just">
              <a:lnSpc>
                <a:spcPts val="2561"/>
              </a:lnSpc>
            </a:pPr>
            <a:endParaRPr lang="en-US" sz="1829">
              <a:solidFill>
                <a:srgbClr val="000000"/>
              </a:solidFill>
              <a:latin typeface="Noto Sans"/>
              <a:ea typeface="Noto Sans"/>
              <a:cs typeface="Noto Sans"/>
              <a:sym typeface="Noto Sans"/>
            </a:endParaRPr>
          </a:p>
        </p:txBody>
      </p:sp>
      <p:sp>
        <p:nvSpPr>
          <p:cNvPr id="10" name="TextBox 10"/>
          <p:cNvSpPr txBox="1"/>
          <p:nvPr/>
        </p:nvSpPr>
        <p:spPr>
          <a:xfrm>
            <a:off x="1028700" y="1515077"/>
            <a:ext cx="10941995" cy="1104875"/>
          </a:xfrm>
          <a:prstGeom prst="rect">
            <a:avLst/>
          </a:prstGeom>
        </p:spPr>
        <p:txBody>
          <a:bodyPr lIns="0" tIns="0" rIns="0" bIns="0" rtlCol="0" anchor="t">
            <a:spAutoFit/>
          </a:bodyPr>
          <a:lstStyle/>
          <a:p>
            <a:pPr algn="l">
              <a:lnSpc>
                <a:spcPts val="4199"/>
              </a:lnSpc>
            </a:pPr>
            <a:r>
              <a:rPr lang="en-US" sz="3999">
                <a:solidFill>
                  <a:srgbClr val="000000"/>
                </a:solidFill>
                <a:latin typeface="Poppins Bold Italics"/>
                <a:ea typeface="Poppins Bold Italics"/>
                <a:cs typeface="Poppins Bold Italics"/>
                <a:sym typeface="Poppins Bold Italics"/>
              </a:rPr>
              <a:t>Tantangan yang Dihadapi Dalam Menerapkan Transformasi Digital</a:t>
            </a:r>
          </a:p>
        </p:txBody>
      </p:sp>
      <p:sp>
        <p:nvSpPr>
          <p:cNvPr id="11" name="TextBox 11"/>
          <p:cNvSpPr txBox="1"/>
          <p:nvPr/>
        </p:nvSpPr>
        <p:spPr>
          <a:xfrm>
            <a:off x="16313338" y="9053512"/>
            <a:ext cx="2305949" cy="390525"/>
          </a:xfrm>
          <a:prstGeom prst="rect">
            <a:avLst/>
          </a:prstGeom>
        </p:spPr>
        <p:txBody>
          <a:bodyPr lIns="0" tIns="0" rIns="0" bIns="0" rtlCol="0" anchor="t">
            <a:spAutoFit/>
          </a:bodyPr>
          <a:lstStyle/>
          <a:p>
            <a:pPr algn="ctr">
              <a:lnSpc>
                <a:spcPts val="2999"/>
              </a:lnSpc>
            </a:pPr>
            <a:r>
              <a:rPr lang="en-US" sz="2499">
                <a:solidFill>
                  <a:srgbClr val="000000"/>
                </a:solidFill>
                <a:latin typeface="Poppins"/>
                <a:ea typeface="Poppins"/>
                <a:cs typeface="Poppins"/>
                <a:sym typeface="Poppins"/>
              </a:rPr>
              <a:t>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8358" y="-499737"/>
            <a:ext cx="8273950" cy="10786737"/>
          </a:xfrm>
          <a:custGeom>
            <a:avLst/>
            <a:gdLst/>
            <a:ahLst/>
            <a:cxnLst/>
            <a:rect l="l" t="t" r="r" b="b"/>
            <a:pathLst>
              <a:path w="8273950" h="10786737">
                <a:moveTo>
                  <a:pt x="0" y="0"/>
                </a:moveTo>
                <a:lnTo>
                  <a:pt x="8273950" y="0"/>
                </a:lnTo>
                <a:lnTo>
                  <a:pt x="8273950" y="10786737"/>
                </a:lnTo>
                <a:lnTo>
                  <a:pt x="0" y="107867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315691" y="1147055"/>
            <a:ext cx="4529401" cy="1511688"/>
          </a:xfrm>
          <a:custGeom>
            <a:avLst/>
            <a:gdLst/>
            <a:ahLst/>
            <a:cxnLst/>
            <a:rect l="l" t="t" r="r" b="b"/>
            <a:pathLst>
              <a:path w="4529401" h="1511688">
                <a:moveTo>
                  <a:pt x="0" y="0"/>
                </a:moveTo>
                <a:lnTo>
                  <a:pt x="4529401" y="0"/>
                </a:lnTo>
                <a:lnTo>
                  <a:pt x="4529401" y="1511688"/>
                </a:lnTo>
                <a:lnTo>
                  <a:pt x="0" y="1511688"/>
                </a:lnTo>
                <a:lnTo>
                  <a:pt x="0" y="0"/>
                </a:lnTo>
                <a:close/>
              </a:path>
            </a:pathLst>
          </a:custGeom>
          <a:blipFill>
            <a:blip r:embed="rId4">
              <a:extLst>
                <a:ext uri="{96DAC541-7B7A-43D3-8B79-37D633B846F1}">
                  <asvg:svgBlip xmlns="" xmlns:asvg="http://schemas.microsoft.com/office/drawing/2016/SVG/main" r:embed="rId5"/>
                </a:ext>
              </a:extLst>
            </a:blip>
            <a:stretch>
              <a:fillRect t="-357" b="-357"/>
            </a:stretch>
          </a:blipFill>
        </p:spPr>
      </p:sp>
      <p:sp>
        <p:nvSpPr>
          <p:cNvPr id="4" name="Freeform 4"/>
          <p:cNvSpPr/>
          <p:nvPr/>
        </p:nvSpPr>
        <p:spPr>
          <a:xfrm>
            <a:off x="8315691" y="3011168"/>
            <a:ext cx="4529401" cy="1511688"/>
          </a:xfrm>
          <a:custGeom>
            <a:avLst/>
            <a:gdLst/>
            <a:ahLst/>
            <a:cxnLst/>
            <a:rect l="l" t="t" r="r" b="b"/>
            <a:pathLst>
              <a:path w="4529401" h="1511688">
                <a:moveTo>
                  <a:pt x="0" y="0"/>
                </a:moveTo>
                <a:lnTo>
                  <a:pt x="4529401" y="0"/>
                </a:lnTo>
                <a:lnTo>
                  <a:pt x="4529401" y="1511688"/>
                </a:lnTo>
                <a:lnTo>
                  <a:pt x="0" y="1511688"/>
                </a:lnTo>
                <a:lnTo>
                  <a:pt x="0" y="0"/>
                </a:lnTo>
                <a:close/>
              </a:path>
            </a:pathLst>
          </a:custGeom>
          <a:blipFill>
            <a:blip r:embed="rId4">
              <a:extLst>
                <a:ext uri="{96DAC541-7B7A-43D3-8B79-37D633B846F1}">
                  <asvg:svgBlip xmlns="" xmlns:asvg="http://schemas.microsoft.com/office/drawing/2016/SVG/main" r:embed="rId5"/>
                </a:ext>
              </a:extLst>
            </a:blip>
            <a:stretch>
              <a:fillRect t="-357" b="-357"/>
            </a:stretch>
          </a:blipFill>
        </p:spPr>
      </p:sp>
      <p:sp>
        <p:nvSpPr>
          <p:cNvPr id="5" name="Freeform 5"/>
          <p:cNvSpPr/>
          <p:nvPr/>
        </p:nvSpPr>
        <p:spPr>
          <a:xfrm>
            <a:off x="13265584" y="1147055"/>
            <a:ext cx="4529401" cy="1511688"/>
          </a:xfrm>
          <a:custGeom>
            <a:avLst/>
            <a:gdLst/>
            <a:ahLst/>
            <a:cxnLst/>
            <a:rect l="l" t="t" r="r" b="b"/>
            <a:pathLst>
              <a:path w="4529401" h="1511688">
                <a:moveTo>
                  <a:pt x="0" y="0"/>
                </a:moveTo>
                <a:lnTo>
                  <a:pt x="4529401" y="0"/>
                </a:lnTo>
                <a:lnTo>
                  <a:pt x="4529401" y="1511688"/>
                </a:lnTo>
                <a:lnTo>
                  <a:pt x="0" y="1511688"/>
                </a:lnTo>
                <a:lnTo>
                  <a:pt x="0" y="0"/>
                </a:lnTo>
                <a:close/>
              </a:path>
            </a:pathLst>
          </a:custGeom>
          <a:blipFill>
            <a:blip r:embed="rId4">
              <a:extLst>
                <a:ext uri="{96DAC541-7B7A-43D3-8B79-37D633B846F1}">
                  <asvg:svgBlip xmlns="" xmlns:asvg="http://schemas.microsoft.com/office/drawing/2016/SVG/main" r:embed="rId5"/>
                </a:ext>
              </a:extLst>
            </a:blip>
            <a:stretch>
              <a:fillRect t="-357" b="-357"/>
            </a:stretch>
          </a:blipFill>
        </p:spPr>
      </p:sp>
      <p:sp>
        <p:nvSpPr>
          <p:cNvPr id="6" name="Freeform 6"/>
          <p:cNvSpPr/>
          <p:nvPr/>
        </p:nvSpPr>
        <p:spPr>
          <a:xfrm>
            <a:off x="13265584" y="3011168"/>
            <a:ext cx="4529401" cy="1511688"/>
          </a:xfrm>
          <a:custGeom>
            <a:avLst/>
            <a:gdLst/>
            <a:ahLst/>
            <a:cxnLst/>
            <a:rect l="l" t="t" r="r" b="b"/>
            <a:pathLst>
              <a:path w="4529401" h="1511688">
                <a:moveTo>
                  <a:pt x="0" y="0"/>
                </a:moveTo>
                <a:lnTo>
                  <a:pt x="4529401" y="0"/>
                </a:lnTo>
                <a:lnTo>
                  <a:pt x="4529401" y="1511688"/>
                </a:lnTo>
                <a:lnTo>
                  <a:pt x="0" y="1511688"/>
                </a:lnTo>
                <a:lnTo>
                  <a:pt x="0" y="0"/>
                </a:lnTo>
                <a:close/>
              </a:path>
            </a:pathLst>
          </a:custGeom>
          <a:blipFill>
            <a:blip r:embed="rId4">
              <a:extLst>
                <a:ext uri="{96DAC541-7B7A-43D3-8B79-37D633B846F1}">
                  <asvg:svgBlip xmlns="" xmlns:asvg="http://schemas.microsoft.com/office/drawing/2016/SVG/main" r:embed="rId5"/>
                </a:ext>
              </a:extLst>
            </a:blip>
            <a:stretch>
              <a:fillRect t="-357" b="-357"/>
            </a:stretch>
          </a:blipFill>
        </p:spPr>
      </p:sp>
      <p:sp>
        <p:nvSpPr>
          <p:cNvPr id="7" name="Freeform 7"/>
          <p:cNvSpPr/>
          <p:nvPr/>
        </p:nvSpPr>
        <p:spPr>
          <a:xfrm>
            <a:off x="8315691" y="5275330"/>
            <a:ext cx="4529401" cy="1511688"/>
          </a:xfrm>
          <a:custGeom>
            <a:avLst/>
            <a:gdLst/>
            <a:ahLst/>
            <a:cxnLst/>
            <a:rect l="l" t="t" r="r" b="b"/>
            <a:pathLst>
              <a:path w="4529401" h="1511688">
                <a:moveTo>
                  <a:pt x="0" y="0"/>
                </a:moveTo>
                <a:lnTo>
                  <a:pt x="4529401" y="0"/>
                </a:lnTo>
                <a:lnTo>
                  <a:pt x="4529401" y="1511688"/>
                </a:lnTo>
                <a:lnTo>
                  <a:pt x="0" y="1511688"/>
                </a:lnTo>
                <a:lnTo>
                  <a:pt x="0" y="0"/>
                </a:lnTo>
                <a:close/>
              </a:path>
            </a:pathLst>
          </a:custGeom>
          <a:blipFill>
            <a:blip r:embed="rId4">
              <a:extLst>
                <a:ext uri="{96DAC541-7B7A-43D3-8B79-37D633B846F1}">
                  <asvg:svgBlip xmlns="" xmlns:asvg="http://schemas.microsoft.com/office/drawing/2016/SVG/main" r:embed="rId5"/>
                </a:ext>
              </a:extLst>
            </a:blip>
            <a:stretch>
              <a:fillRect t="-357" b="-357"/>
            </a:stretch>
          </a:blipFill>
        </p:spPr>
      </p:sp>
      <p:sp>
        <p:nvSpPr>
          <p:cNvPr id="8" name="Freeform 8"/>
          <p:cNvSpPr/>
          <p:nvPr/>
        </p:nvSpPr>
        <p:spPr>
          <a:xfrm>
            <a:off x="8315691" y="7779282"/>
            <a:ext cx="4529401" cy="1511688"/>
          </a:xfrm>
          <a:custGeom>
            <a:avLst/>
            <a:gdLst/>
            <a:ahLst/>
            <a:cxnLst/>
            <a:rect l="l" t="t" r="r" b="b"/>
            <a:pathLst>
              <a:path w="4529401" h="1511688">
                <a:moveTo>
                  <a:pt x="0" y="0"/>
                </a:moveTo>
                <a:lnTo>
                  <a:pt x="4529401" y="0"/>
                </a:lnTo>
                <a:lnTo>
                  <a:pt x="4529401" y="1511688"/>
                </a:lnTo>
                <a:lnTo>
                  <a:pt x="0" y="1511688"/>
                </a:lnTo>
                <a:lnTo>
                  <a:pt x="0" y="0"/>
                </a:lnTo>
                <a:close/>
              </a:path>
            </a:pathLst>
          </a:custGeom>
          <a:blipFill>
            <a:blip r:embed="rId4">
              <a:extLst>
                <a:ext uri="{96DAC541-7B7A-43D3-8B79-37D633B846F1}">
                  <asvg:svgBlip xmlns="" xmlns:asvg="http://schemas.microsoft.com/office/drawing/2016/SVG/main" r:embed="rId5"/>
                </a:ext>
              </a:extLst>
            </a:blip>
            <a:stretch>
              <a:fillRect t="-357" b="-357"/>
            </a:stretch>
          </a:blipFill>
        </p:spPr>
      </p:sp>
      <p:sp>
        <p:nvSpPr>
          <p:cNvPr id="9" name="Freeform 9"/>
          <p:cNvSpPr/>
          <p:nvPr/>
        </p:nvSpPr>
        <p:spPr>
          <a:xfrm>
            <a:off x="13265584" y="5275330"/>
            <a:ext cx="4529401" cy="1511688"/>
          </a:xfrm>
          <a:custGeom>
            <a:avLst/>
            <a:gdLst/>
            <a:ahLst/>
            <a:cxnLst/>
            <a:rect l="l" t="t" r="r" b="b"/>
            <a:pathLst>
              <a:path w="4529401" h="1511688">
                <a:moveTo>
                  <a:pt x="0" y="0"/>
                </a:moveTo>
                <a:lnTo>
                  <a:pt x="4529401" y="0"/>
                </a:lnTo>
                <a:lnTo>
                  <a:pt x="4529401" y="1511688"/>
                </a:lnTo>
                <a:lnTo>
                  <a:pt x="0" y="1511688"/>
                </a:lnTo>
                <a:lnTo>
                  <a:pt x="0" y="0"/>
                </a:lnTo>
                <a:close/>
              </a:path>
            </a:pathLst>
          </a:custGeom>
          <a:blipFill>
            <a:blip r:embed="rId4">
              <a:extLst>
                <a:ext uri="{96DAC541-7B7A-43D3-8B79-37D633B846F1}">
                  <asvg:svgBlip xmlns="" xmlns:asvg="http://schemas.microsoft.com/office/drawing/2016/SVG/main" r:embed="rId5"/>
                </a:ext>
              </a:extLst>
            </a:blip>
            <a:stretch>
              <a:fillRect t="-357" b="-357"/>
            </a:stretch>
          </a:blipFill>
        </p:spPr>
      </p:sp>
      <p:sp>
        <p:nvSpPr>
          <p:cNvPr id="10" name="Freeform 10"/>
          <p:cNvSpPr/>
          <p:nvPr/>
        </p:nvSpPr>
        <p:spPr>
          <a:xfrm>
            <a:off x="13265584" y="7779282"/>
            <a:ext cx="4529401" cy="1511688"/>
          </a:xfrm>
          <a:custGeom>
            <a:avLst/>
            <a:gdLst/>
            <a:ahLst/>
            <a:cxnLst/>
            <a:rect l="l" t="t" r="r" b="b"/>
            <a:pathLst>
              <a:path w="4529401" h="1511688">
                <a:moveTo>
                  <a:pt x="0" y="0"/>
                </a:moveTo>
                <a:lnTo>
                  <a:pt x="4529401" y="0"/>
                </a:lnTo>
                <a:lnTo>
                  <a:pt x="4529401" y="1511688"/>
                </a:lnTo>
                <a:lnTo>
                  <a:pt x="0" y="1511688"/>
                </a:lnTo>
                <a:lnTo>
                  <a:pt x="0" y="0"/>
                </a:lnTo>
                <a:close/>
              </a:path>
            </a:pathLst>
          </a:custGeom>
          <a:blipFill>
            <a:blip r:embed="rId4">
              <a:extLst>
                <a:ext uri="{96DAC541-7B7A-43D3-8B79-37D633B846F1}">
                  <asvg:svgBlip xmlns="" xmlns:asvg="http://schemas.microsoft.com/office/drawing/2016/SVG/main" r:embed="rId5"/>
                </a:ext>
              </a:extLst>
            </a:blip>
            <a:stretch>
              <a:fillRect t="-357" b="-357"/>
            </a:stretch>
          </a:blipFill>
        </p:spPr>
      </p:sp>
      <p:sp>
        <p:nvSpPr>
          <p:cNvPr id="11" name="Freeform 11"/>
          <p:cNvSpPr/>
          <p:nvPr/>
        </p:nvSpPr>
        <p:spPr>
          <a:xfrm>
            <a:off x="518648" y="3733722"/>
            <a:ext cx="6454018" cy="3844993"/>
          </a:xfrm>
          <a:custGeom>
            <a:avLst/>
            <a:gdLst/>
            <a:ahLst/>
            <a:cxnLst/>
            <a:rect l="l" t="t" r="r" b="b"/>
            <a:pathLst>
              <a:path w="6454018" h="3844993">
                <a:moveTo>
                  <a:pt x="0" y="0"/>
                </a:moveTo>
                <a:lnTo>
                  <a:pt x="6454018" y="0"/>
                </a:lnTo>
                <a:lnTo>
                  <a:pt x="6454018" y="3844994"/>
                </a:lnTo>
                <a:lnTo>
                  <a:pt x="0" y="3844994"/>
                </a:lnTo>
                <a:lnTo>
                  <a:pt x="0" y="0"/>
                </a:lnTo>
                <a:close/>
              </a:path>
            </a:pathLst>
          </a:custGeom>
          <a:blipFill>
            <a:blip r:embed="rId6"/>
            <a:stretch>
              <a:fillRect b="-11903"/>
            </a:stretch>
          </a:blipFill>
        </p:spPr>
      </p:sp>
      <p:sp>
        <p:nvSpPr>
          <p:cNvPr id="12" name="TextBox 12"/>
          <p:cNvSpPr txBox="1"/>
          <p:nvPr/>
        </p:nvSpPr>
        <p:spPr>
          <a:xfrm>
            <a:off x="9234853" y="1576128"/>
            <a:ext cx="2691077" cy="614934"/>
          </a:xfrm>
          <a:prstGeom prst="rect">
            <a:avLst/>
          </a:prstGeom>
        </p:spPr>
        <p:txBody>
          <a:bodyPr lIns="0" tIns="0" rIns="0" bIns="0" rtlCol="0" anchor="t">
            <a:spAutoFit/>
          </a:bodyPr>
          <a:lstStyle/>
          <a:p>
            <a:pPr algn="ctr">
              <a:lnSpc>
                <a:spcPts val="2477"/>
              </a:lnSpc>
            </a:pPr>
            <a:r>
              <a:rPr lang="en-US" sz="2100">
                <a:solidFill>
                  <a:srgbClr val="FFFFFF"/>
                </a:solidFill>
                <a:latin typeface="Noto Sans"/>
                <a:ea typeface="Noto Sans"/>
                <a:cs typeface="Noto Sans"/>
                <a:sym typeface="Noto Sans"/>
              </a:rPr>
              <a:t>Keterbatasan Anggaran</a:t>
            </a:r>
          </a:p>
        </p:txBody>
      </p:sp>
      <p:sp>
        <p:nvSpPr>
          <p:cNvPr id="13" name="TextBox 13"/>
          <p:cNvSpPr txBox="1"/>
          <p:nvPr/>
        </p:nvSpPr>
        <p:spPr>
          <a:xfrm>
            <a:off x="9234853" y="3431018"/>
            <a:ext cx="2691077" cy="614934"/>
          </a:xfrm>
          <a:prstGeom prst="rect">
            <a:avLst/>
          </a:prstGeom>
        </p:spPr>
        <p:txBody>
          <a:bodyPr lIns="0" tIns="0" rIns="0" bIns="0" rtlCol="0" anchor="t">
            <a:spAutoFit/>
          </a:bodyPr>
          <a:lstStyle/>
          <a:p>
            <a:pPr algn="ctr">
              <a:lnSpc>
                <a:spcPts val="2477"/>
              </a:lnSpc>
            </a:pPr>
            <a:r>
              <a:rPr lang="en-US" sz="2100">
                <a:solidFill>
                  <a:srgbClr val="FFFFFF"/>
                </a:solidFill>
                <a:latin typeface="Noto Sans"/>
                <a:ea typeface="Noto Sans"/>
                <a:cs typeface="Noto Sans"/>
                <a:sym typeface="Noto Sans"/>
              </a:rPr>
              <a:t>Resistensi terhadap Perubahan</a:t>
            </a:r>
          </a:p>
        </p:txBody>
      </p:sp>
      <p:sp>
        <p:nvSpPr>
          <p:cNvPr id="14" name="TextBox 14"/>
          <p:cNvSpPr txBox="1"/>
          <p:nvPr/>
        </p:nvSpPr>
        <p:spPr>
          <a:xfrm>
            <a:off x="13646468" y="1757357"/>
            <a:ext cx="3767633" cy="300609"/>
          </a:xfrm>
          <a:prstGeom prst="rect">
            <a:avLst/>
          </a:prstGeom>
        </p:spPr>
        <p:txBody>
          <a:bodyPr lIns="0" tIns="0" rIns="0" bIns="0" rtlCol="0" anchor="t">
            <a:spAutoFit/>
          </a:bodyPr>
          <a:lstStyle/>
          <a:p>
            <a:pPr algn="ctr">
              <a:lnSpc>
                <a:spcPts val="2477"/>
              </a:lnSpc>
            </a:pPr>
            <a:r>
              <a:rPr lang="en-US" sz="2100">
                <a:solidFill>
                  <a:srgbClr val="FFFFFF"/>
                </a:solidFill>
                <a:latin typeface="Noto Sans"/>
                <a:ea typeface="Noto Sans"/>
                <a:cs typeface="Noto Sans"/>
                <a:sym typeface="Noto Sans"/>
              </a:rPr>
              <a:t>Sistem Legacy</a:t>
            </a:r>
          </a:p>
        </p:txBody>
      </p:sp>
      <p:sp>
        <p:nvSpPr>
          <p:cNvPr id="15" name="TextBox 15"/>
          <p:cNvSpPr txBox="1"/>
          <p:nvPr/>
        </p:nvSpPr>
        <p:spPr>
          <a:xfrm>
            <a:off x="14184746" y="3431018"/>
            <a:ext cx="2691077" cy="614934"/>
          </a:xfrm>
          <a:prstGeom prst="rect">
            <a:avLst/>
          </a:prstGeom>
        </p:spPr>
        <p:txBody>
          <a:bodyPr lIns="0" tIns="0" rIns="0" bIns="0" rtlCol="0" anchor="t">
            <a:spAutoFit/>
          </a:bodyPr>
          <a:lstStyle/>
          <a:p>
            <a:pPr algn="ctr">
              <a:lnSpc>
                <a:spcPts val="2477"/>
              </a:lnSpc>
            </a:pPr>
            <a:r>
              <a:rPr lang="en-US" sz="2100">
                <a:solidFill>
                  <a:srgbClr val="FFFFFF"/>
                </a:solidFill>
                <a:latin typeface="Noto Sans"/>
                <a:ea typeface="Noto Sans"/>
                <a:cs typeface="Noto Sans"/>
                <a:sym typeface="Noto Sans"/>
              </a:rPr>
              <a:t>Keamanan dan Privasi</a:t>
            </a:r>
          </a:p>
        </p:txBody>
      </p:sp>
      <p:sp>
        <p:nvSpPr>
          <p:cNvPr id="16" name="TextBox 16"/>
          <p:cNvSpPr txBox="1"/>
          <p:nvPr/>
        </p:nvSpPr>
        <p:spPr>
          <a:xfrm>
            <a:off x="860431" y="872233"/>
            <a:ext cx="5888705" cy="1398265"/>
          </a:xfrm>
          <a:prstGeom prst="rect">
            <a:avLst/>
          </a:prstGeom>
        </p:spPr>
        <p:txBody>
          <a:bodyPr lIns="0" tIns="0" rIns="0" bIns="0" rtlCol="0" anchor="t">
            <a:spAutoFit/>
          </a:bodyPr>
          <a:lstStyle/>
          <a:p>
            <a:pPr algn="ctr">
              <a:lnSpc>
                <a:spcPts val="3570"/>
              </a:lnSpc>
            </a:pPr>
            <a:r>
              <a:rPr lang="en-US" sz="3399">
                <a:solidFill>
                  <a:srgbClr val="FFFFFF"/>
                </a:solidFill>
                <a:latin typeface="Poppins Bold"/>
                <a:ea typeface="Poppins Bold"/>
                <a:cs typeface="Poppins Bold"/>
                <a:sym typeface="Poppins Bold"/>
              </a:rPr>
              <a:t>Tantangan yang Dihadapi saat Implementasi Strategi</a:t>
            </a:r>
          </a:p>
        </p:txBody>
      </p:sp>
      <p:sp>
        <p:nvSpPr>
          <p:cNvPr id="17" name="TextBox 17"/>
          <p:cNvSpPr txBox="1"/>
          <p:nvPr/>
        </p:nvSpPr>
        <p:spPr>
          <a:xfrm>
            <a:off x="9234853" y="5704403"/>
            <a:ext cx="2691077" cy="614934"/>
          </a:xfrm>
          <a:prstGeom prst="rect">
            <a:avLst/>
          </a:prstGeom>
        </p:spPr>
        <p:txBody>
          <a:bodyPr lIns="0" tIns="0" rIns="0" bIns="0" rtlCol="0" anchor="t">
            <a:spAutoFit/>
          </a:bodyPr>
          <a:lstStyle/>
          <a:p>
            <a:pPr algn="ctr">
              <a:lnSpc>
                <a:spcPts val="2477"/>
              </a:lnSpc>
            </a:pPr>
            <a:r>
              <a:rPr lang="en-US" sz="2100">
                <a:solidFill>
                  <a:srgbClr val="FFFFFF"/>
                </a:solidFill>
                <a:latin typeface="Noto Sans"/>
                <a:ea typeface="Noto Sans"/>
                <a:cs typeface="Noto Sans"/>
                <a:sym typeface="Noto Sans"/>
              </a:rPr>
              <a:t>Hambatan Regulasi dan Hukum</a:t>
            </a:r>
          </a:p>
        </p:txBody>
      </p:sp>
      <p:sp>
        <p:nvSpPr>
          <p:cNvPr id="18" name="TextBox 18"/>
          <p:cNvSpPr txBox="1"/>
          <p:nvPr/>
        </p:nvSpPr>
        <p:spPr>
          <a:xfrm>
            <a:off x="13646468" y="5890394"/>
            <a:ext cx="3767633" cy="300609"/>
          </a:xfrm>
          <a:prstGeom prst="rect">
            <a:avLst/>
          </a:prstGeom>
        </p:spPr>
        <p:txBody>
          <a:bodyPr lIns="0" tIns="0" rIns="0" bIns="0" rtlCol="0" anchor="t">
            <a:spAutoFit/>
          </a:bodyPr>
          <a:lstStyle/>
          <a:p>
            <a:pPr algn="ctr">
              <a:lnSpc>
                <a:spcPts val="2477"/>
              </a:lnSpc>
            </a:pPr>
            <a:r>
              <a:rPr lang="en-US" sz="2100">
                <a:solidFill>
                  <a:srgbClr val="FFFFFF"/>
                </a:solidFill>
                <a:latin typeface="Noto Sans"/>
                <a:ea typeface="Noto Sans"/>
                <a:cs typeface="Noto Sans"/>
                <a:sym typeface="Noto Sans"/>
              </a:rPr>
              <a:t>Interoperabilitas</a:t>
            </a:r>
          </a:p>
        </p:txBody>
      </p:sp>
      <p:sp>
        <p:nvSpPr>
          <p:cNvPr id="19" name="TextBox 19"/>
          <p:cNvSpPr txBox="1"/>
          <p:nvPr/>
        </p:nvSpPr>
        <p:spPr>
          <a:xfrm>
            <a:off x="8696575" y="8394346"/>
            <a:ext cx="3767633" cy="300609"/>
          </a:xfrm>
          <a:prstGeom prst="rect">
            <a:avLst/>
          </a:prstGeom>
        </p:spPr>
        <p:txBody>
          <a:bodyPr lIns="0" tIns="0" rIns="0" bIns="0" rtlCol="0" anchor="t">
            <a:spAutoFit/>
          </a:bodyPr>
          <a:lstStyle/>
          <a:p>
            <a:pPr algn="ctr">
              <a:lnSpc>
                <a:spcPts val="2477"/>
              </a:lnSpc>
            </a:pPr>
            <a:r>
              <a:rPr lang="en-US" sz="2100">
                <a:solidFill>
                  <a:srgbClr val="FFFFFF"/>
                </a:solidFill>
                <a:latin typeface="Noto Sans"/>
                <a:ea typeface="Noto Sans"/>
                <a:cs typeface="Noto Sans"/>
                <a:sym typeface="Noto Sans"/>
              </a:rPr>
              <a:t>Aksesibilitas</a:t>
            </a:r>
          </a:p>
        </p:txBody>
      </p:sp>
      <p:sp>
        <p:nvSpPr>
          <p:cNvPr id="20" name="TextBox 20"/>
          <p:cNvSpPr txBox="1"/>
          <p:nvPr/>
        </p:nvSpPr>
        <p:spPr>
          <a:xfrm>
            <a:off x="13646468" y="8237184"/>
            <a:ext cx="3767633" cy="614934"/>
          </a:xfrm>
          <a:prstGeom prst="rect">
            <a:avLst/>
          </a:prstGeom>
        </p:spPr>
        <p:txBody>
          <a:bodyPr lIns="0" tIns="0" rIns="0" bIns="0" rtlCol="0" anchor="t">
            <a:spAutoFit/>
          </a:bodyPr>
          <a:lstStyle/>
          <a:p>
            <a:pPr algn="ctr">
              <a:lnSpc>
                <a:spcPts val="2477"/>
              </a:lnSpc>
            </a:pPr>
            <a:r>
              <a:rPr lang="en-US" sz="2100">
                <a:solidFill>
                  <a:srgbClr val="FFFFFF"/>
                </a:solidFill>
                <a:latin typeface="Noto Sans"/>
                <a:ea typeface="Noto Sans"/>
                <a:cs typeface="Noto Sans"/>
                <a:sym typeface="Noto Sans"/>
              </a:rPr>
              <a:t>Transparansi dan Akuntabilitas</a:t>
            </a:r>
          </a:p>
        </p:txBody>
      </p:sp>
      <p:sp>
        <p:nvSpPr>
          <p:cNvPr id="21" name="TextBox 21"/>
          <p:cNvSpPr txBox="1"/>
          <p:nvPr/>
        </p:nvSpPr>
        <p:spPr>
          <a:xfrm>
            <a:off x="16261126" y="9480932"/>
            <a:ext cx="2305949" cy="390525"/>
          </a:xfrm>
          <a:prstGeom prst="rect">
            <a:avLst/>
          </a:prstGeom>
        </p:spPr>
        <p:txBody>
          <a:bodyPr lIns="0" tIns="0" rIns="0" bIns="0" rtlCol="0" anchor="t">
            <a:spAutoFit/>
          </a:bodyPr>
          <a:lstStyle/>
          <a:p>
            <a:pPr algn="ctr">
              <a:lnSpc>
                <a:spcPts val="2999"/>
              </a:lnSpc>
            </a:pPr>
            <a:r>
              <a:rPr lang="en-US" sz="2499">
                <a:solidFill>
                  <a:srgbClr val="000000"/>
                </a:solidFill>
                <a:latin typeface="Poppins"/>
                <a:ea typeface="Poppins"/>
                <a:cs typeface="Poppins"/>
                <a:sym typeface="Poppins"/>
              </a:rPr>
              <a:t>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4275" y="-150775"/>
            <a:ext cx="20072693" cy="11083261"/>
          </a:xfrm>
          <a:custGeom>
            <a:avLst/>
            <a:gdLst/>
            <a:ahLst/>
            <a:cxnLst/>
            <a:rect l="l" t="t" r="r" b="b"/>
            <a:pathLst>
              <a:path w="20072693" h="11083261">
                <a:moveTo>
                  <a:pt x="0" y="0"/>
                </a:moveTo>
                <a:lnTo>
                  <a:pt x="20072694" y="0"/>
                </a:lnTo>
                <a:lnTo>
                  <a:pt x="20072694" y="11083261"/>
                </a:lnTo>
                <a:lnTo>
                  <a:pt x="0" y="11083261"/>
                </a:lnTo>
                <a:lnTo>
                  <a:pt x="0" y="0"/>
                </a:lnTo>
                <a:close/>
              </a:path>
            </a:pathLst>
          </a:custGeom>
          <a:blipFill>
            <a:blip r:embed="rId2">
              <a:alphaModFix amt="94000"/>
            </a:blip>
            <a:stretch>
              <a:fillRect l="-8896" r="-8896"/>
            </a:stretch>
          </a:blipFill>
        </p:spPr>
      </p:sp>
      <p:grpSp>
        <p:nvGrpSpPr>
          <p:cNvPr id="3" name="Group 3"/>
          <p:cNvGrpSpPr/>
          <p:nvPr/>
        </p:nvGrpSpPr>
        <p:grpSpPr>
          <a:xfrm>
            <a:off x="3621717" y="3381805"/>
            <a:ext cx="7106366" cy="702492"/>
            <a:chOff x="0" y="0"/>
            <a:chExt cx="1871636" cy="185018"/>
          </a:xfrm>
        </p:grpSpPr>
        <p:sp>
          <p:nvSpPr>
            <p:cNvPr id="4" name="Freeform 4"/>
            <p:cNvSpPr/>
            <p:nvPr/>
          </p:nvSpPr>
          <p:spPr>
            <a:xfrm>
              <a:off x="0" y="0"/>
              <a:ext cx="1871636" cy="185018"/>
            </a:xfrm>
            <a:custGeom>
              <a:avLst/>
              <a:gdLst/>
              <a:ahLst/>
              <a:cxnLst/>
              <a:rect l="l" t="t" r="r" b="b"/>
              <a:pathLst>
                <a:path w="1871636" h="185018">
                  <a:moveTo>
                    <a:pt x="55561" y="0"/>
                  </a:moveTo>
                  <a:lnTo>
                    <a:pt x="1816074" y="0"/>
                  </a:lnTo>
                  <a:cubicBezTo>
                    <a:pt x="1846760" y="0"/>
                    <a:pt x="1871636" y="24876"/>
                    <a:pt x="1871636" y="55561"/>
                  </a:cubicBezTo>
                  <a:lnTo>
                    <a:pt x="1871636" y="129457"/>
                  </a:lnTo>
                  <a:cubicBezTo>
                    <a:pt x="1871636" y="160143"/>
                    <a:pt x="1846760" y="185018"/>
                    <a:pt x="1816074" y="185018"/>
                  </a:cubicBezTo>
                  <a:lnTo>
                    <a:pt x="55561" y="185018"/>
                  </a:lnTo>
                  <a:cubicBezTo>
                    <a:pt x="24876" y="185018"/>
                    <a:pt x="0" y="160143"/>
                    <a:pt x="0" y="129457"/>
                  </a:cubicBezTo>
                  <a:lnTo>
                    <a:pt x="0" y="55561"/>
                  </a:lnTo>
                  <a:cubicBezTo>
                    <a:pt x="0" y="24876"/>
                    <a:pt x="24876" y="0"/>
                    <a:pt x="55561" y="0"/>
                  </a:cubicBezTo>
                  <a:close/>
                </a:path>
              </a:pathLst>
            </a:custGeom>
            <a:solidFill>
              <a:srgbClr val="EDEDED"/>
            </a:solidFill>
          </p:spPr>
        </p:sp>
        <p:sp>
          <p:nvSpPr>
            <p:cNvPr id="5" name="TextBox 5"/>
            <p:cNvSpPr txBox="1"/>
            <p:nvPr/>
          </p:nvSpPr>
          <p:spPr>
            <a:xfrm>
              <a:off x="0" y="-19050"/>
              <a:ext cx="1871636" cy="204068"/>
            </a:xfrm>
            <a:prstGeom prst="rect">
              <a:avLst/>
            </a:prstGeom>
          </p:spPr>
          <p:txBody>
            <a:bodyPr lIns="50800" tIns="50800" rIns="50800" bIns="50800" rtlCol="0" anchor="ctr"/>
            <a:lstStyle/>
            <a:p>
              <a:pPr algn="ctr">
                <a:lnSpc>
                  <a:spcPts val="2639"/>
                </a:lnSpc>
              </a:pPr>
              <a:r>
                <a:rPr lang="en-US" sz="2199">
                  <a:solidFill>
                    <a:srgbClr val="000000"/>
                  </a:solidFill>
                  <a:latin typeface="Poppins Bold"/>
                  <a:ea typeface="Poppins Bold"/>
                  <a:cs typeface="Poppins Bold"/>
                  <a:sym typeface="Poppins Bold"/>
                </a:rPr>
                <a:t>    TENAGA PENGAJAR MADYA LEMHANNAS RI</a:t>
              </a:r>
            </a:p>
          </p:txBody>
        </p:sp>
      </p:grpSp>
      <p:grpSp>
        <p:nvGrpSpPr>
          <p:cNvPr id="6" name="Group 6"/>
          <p:cNvGrpSpPr/>
          <p:nvPr/>
        </p:nvGrpSpPr>
        <p:grpSpPr>
          <a:xfrm>
            <a:off x="3452743" y="6927019"/>
            <a:ext cx="9751688" cy="2882610"/>
            <a:chOff x="0" y="0"/>
            <a:chExt cx="2568346" cy="759206"/>
          </a:xfrm>
        </p:grpSpPr>
        <p:sp>
          <p:nvSpPr>
            <p:cNvPr id="7" name="Freeform 7"/>
            <p:cNvSpPr/>
            <p:nvPr/>
          </p:nvSpPr>
          <p:spPr>
            <a:xfrm>
              <a:off x="0" y="0"/>
              <a:ext cx="2568346" cy="759206"/>
            </a:xfrm>
            <a:custGeom>
              <a:avLst/>
              <a:gdLst/>
              <a:ahLst/>
              <a:cxnLst/>
              <a:rect l="l" t="t" r="r" b="b"/>
              <a:pathLst>
                <a:path w="2568346" h="759206">
                  <a:moveTo>
                    <a:pt x="40489" y="0"/>
                  </a:moveTo>
                  <a:lnTo>
                    <a:pt x="2527857" y="0"/>
                  </a:lnTo>
                  <a:cubicBezTo>
                    <a:pt x="2538595" y="0"/>
                    <a:pt x="2548894" y="4266"/>
                    <a:pt x="2556487" y="11859"/>
                  </a:cubicBezTo>
                  <a:cubicBezTo>
                    <a:pt x="2564080" y="19452"/>
                    <a:pt x="2568346" y="29751"/>
                    <a:pt x="2568346" y="40489"/>
                  </a:cubicBezTo>
                  <a:lnTo>
                    <a:pt x="2568346" y="718717"/>
                  </a:lnTo>
                  <a:cubicBezTo>
                    <a:pt x="2568346" y="729455"/>
                    <a:pt x="2564080" y="739754"/>
                    <a:pt x="2556487" y="747347"/>
                  </a:cubicBezTo>
                  <a:cubicBezTo>
                    <a:pt x="2548894" y="754940"/>
                    <a:pt x="2538595" y="759206"/>
                    <a:pt x="2527857" y="759206"/>
                  </a:cubicBezTo>
                  <a:lnTo>
                    <a:pt x="40489" y="759206"/>
                  </a:lnTo>
                  <a:cubicBezTo>
                    <a:pt x="29751" y="759206"/>
                    <a:pt x="19452" y="754940"/>
                    <a:pt x="11859" y="747347"/>
                  </a:cubicBezTo>
                  <a:cubicBezTo>
                    <a:pt x="4266" y="739754"/>
                    <a:pt x="0" y="729455"/>
                    <a:pt x="0" y="718717"/>
                  </a:cubicBezTo>
                  <a:lnTo>
                    <a:pt x="0" y="40489"/>
                  </a:lnTo>
                  <a:cubicBezTo>
                    <a:pt x="0" y="29751"/>
                    <a:pt x="4266" y="19452"/>
                    <a:pt x="11859" y="11859"/>
                  </a:cubicBezTo>
                  <a:cubicBezTo>
                    <a:pt x="19452" y="4266"/>
                    <a:pt x="29751" y="0"/>
                    <a:pt x="40489" y="0"/>
                  </a:cubicBezTo>
                  <a:close/>
                </a:path>
              </a:pathLst>
            </a:custGeom>
            <a:solidFill>
              <a:srgbClr val="EDEDED"/>
            </a:solidFill>
          </p:spPr>
        </p:sp>
        <p:sp>
          <p:nvSpPr>
            <p:cNvPr id="8" name="TextBox 8"/>
            <p:cNvSpPr txBox="1"/>
            <p:nvPr/>
          </p:nvSpPr>
          <p:spPr>
            <a:xfrm>
              <a:off x="0" y="-28575"/>
              <a:ext cx="2568346" cy="787781"/>
            </a:xfrm>
            <a:prstGeom prst="rect">
              <a:avLst/>
            </a:prstGeom>
          </p:spPr>
          <p:txBody>
            <a:bodyPr lIns="50800" tIns="50800" rIns="50800" bIns="50800" rtlCol="0" anchor="ctr"/>
            <a:lstStyle/>
            <a:p>
              <a:pPr marL="431801" lvl="1" indent="-215900" algn="just">
                <a:lnSpc>
                  <a:spcPts val="2400"/>
                </a:lnSpc>
                <a:buFont typeface="Arial"/>
                <a:buChar char="•"/>
              </a:pPr>
              <a:r>
                <a:rPr lang="en-US" sz="2000">
                  <a:solidFill>
                    <a:srgbClr val="000000"/>
                  </a:solidFill>
                  <a:latin typeface="Poppins Bold"/>
                  <a:ea typeface="Poppins Bold"/>
                  <a:cs typeface="Poppins Bold"/>
                  <a:sym typeface="Poppins Bold"/>
                </a:rPr>
                <a:t>ATASE POLRI KUALA LUMPUR DIVHUBINTER POLRI (2016-2019) </a:t>
              </a:r>
            </a:p>
            <a:p>
              <a:pPr marL="431801" lvl="1" indent="-215900" algn="just">
                <a:lnSpc>
                  <a:spcPts val="2400"/>
                </a:lnSpc>
                <a:buFont typeface="Arial"/>
                <a:buChar char="•"/>
              </a:pPr>
              <a:r>
                <a:rPr lang="en-US" sz="2000">
                  <a:solidFill>
                    <a:srgbClr val="000000"/>
                  </a:solidFill>
                  <a:latin typeface="Poppins Bold"/>
                  <a:ea typeface="Poppins Bold"/>
                  <a:cs typeface="Poppins Bold"/>
                  <a:sym typeface="Poppins Bold"/>
                </a:rPr>
                <a:t>KABAGKOMINTER SET NCB DIVHUBINTER POLRI (2020-2022) </a:t>
              </a:r>
            </a:p>
            <a:p>
              <a:pPr marL="431801" lvl="1" indent="-215900" algn="just">
                <a:lnSpc>
                  <a:spcPts val="2400"/>
                </a:lnSpc>
                <a:buFont typeface="Arial"/>
                <a:buChar char="•"/>
              </a:pPr>
              <a:r>
                <a:rPr lang="en-US" sz="2000">
                  <a:solidFill>
                    <a:srgbClr val="000000"/>
                  </a:solidFill>
                  <a:latin typeface="Poppins Bold"/>
                  <a:ea typeface="Poppins Bold"/>
                  <a:cs typeface="Poppins Bold"/>
                  <a:sym typeface="Poppins Bold"/>
                </a:rPr>
                <a:t>TENAGA PENGKAJI MADYA WASANTARA LEMHANNAS RI (2022-2023) </a:t>
              </a:r>
            </a:p>
            <a:p>
              <a:pPr marL="431801" lvl="1" indent="-215900" algn="just">
                <a:lnSpc>
                  <a:spcPts val="2400"/>
                </a:lnSpc>
                <a:buFont typeface="Arial"/>
                <a:buChar char="•"/>
              </a:pPr>
              <a:r>
                <a:rPr lang="en-US" sz="2000">
                  <a:solidFill>
                    <a:srgbClr val="000000"/>
                  </a:solidFill>
                  <a:latin typeface="Poppins Bold"/>
                  <a:ea typeface="Poppins Bold"/>
                  <a:cs typeface="Poppins Bold"/>
                  <a:sym typeface="Poppins Bold"/>
                </a:rPr>
                <a:t>DIRJIAN SOSBUD DAN DEMOGRAFI DEPUTI PENGKAJIAN STRATEGI LEMHANNAS RI (2023-2024)</a:t>
              </a:r>
            </a:p>
            <a:p>
              <a:pPr marL="431801" lvl="1" indent="-215900" algn="just">
                <a:lnSpc>
                  <a:spcPts val="2400"/>
                </a:lnSpc>
                <a:buFont typeface="Arial"/>
                <a:buChar char="•"/>
              </a:pPr>
              <a:r>
                <a:rPr lang="en-US" sz="2000">
                  <a:solidFill>
                    <a:srgbClr val="000000"/>
                  </a:solidFill>
                  <a:latin typeface="Poppins Bold"/>
                  <a:ea typeface="Poppins Bold"/>
                  <a:cs typeface="Poppins Bold"/>
                  <a:sym typeface="Poppins Bold"/>
                </a:rPr>
                <a:t>TENAGA PENGAJAR MADYA LEMHANNAS RI (2024-SEKARANG)</a:t>
              </a:r>
            </a:p>
          </p:txBody>
        </p:sp>
      </p:grpSp>
      <p:sp>
        <p:nvSpPr>
          <p:cNvPr id="9" name="Freeform 9"/>
          <p:cNvSpPr/>
          <p:nvPr/>
        </p:nvSpPr>
        <p:spPr>
          <a:xfrm>
            <a:off x="1028700" y="9108345"/>
            <a:ext cx="599820" cy="149955"/>
          </a:xfrm>
          <a:custGeom>
            <a:avLst/>
            <a:gdLst/>
            <a:ahLst/>
            <a:cxnLst/>
            <a:rect l="l" t="t" r="r" b="b"/>
            <a:pathLst>
              <a:path w="599820" h="149955">
                <a:moveTo>
                  <a:pt x="0" y="0"/>
                </a:moveTo>
                <a:lnTo>
                  <a:pt x="599820" y="0"/>
                </a:lnTo>
                <a:lnTo>
                  <a:pt x="599820" y="149955"/>
                </a:lnTo>
                <a:lnTo>
                  <a:pt x="0" y="14995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10" name="Group 10"/>
          <p:cNvGrpSpPr/>
          <p:nvPr/>
        </p:nvGrpSpPr>
        <p:grpSpPr>
          <a:xfrm>
            <a:off x="3621717" y="2238965"/>
            <a:ext cx="7275340" cy="628033"/>
            <a:chOff x="0" y="0"/>
            <a:chExt cx="1916139" cy="165408"/>
          </a:xfrm>
        </p:grpSpPr>
        <p:sp>
          <p:nvSpPr>
            <p:cNvPr id="11" name="Freeform 11"/>
            <p:cNvSpPr/>
            <p:nvPr/>
          </p:nvSpPr>
          <p:spPr>
            <a:xfrm>
              <a:off x="0" y="0"/>
              <a:ext cx="1916139" cy="165408"/>
            </a:xfrm>
            <a:custGeom>
              <a:avLst/>
              <a:gdLst/>
              <a:ahLst/>
              <a:cxnLst/>
              <a:rect l="l" t="t" r="r" b="b"/>
              <a:pathLst>
                <a:path w="1916139" h="165408">
                  <a:moveTo>
                    <a:pt x="54271" y="0"/>
                  </a:moveTo>
                  <a:lnTo>
                    <a:pt x="1861868" y="0"/>
                  </a:lnTo>
                  <a:cubicBezTo>
                    <a:pt x="1891841" y="0"/>
                    <a:pt x="1916139" y="24298"/>
                    <a:pt x="1916139" y="54271"/>
                  </a:cubicBezTo>
                  <a:lnTo>
                    <a:pt x="1916139" y="111137"/>
                  </a:lnTo>
                  <a:cubicBezTo>
                    <a:pt x="1916139" y="141110"/>
                    <a:pt x="1891841" y="165408"/>
                    <a:pt x="1861868" y="165408"/>
                  </a:cubicBezTo>
                  <a:lnTo>
                    <a:pt x="54271" y="165408"/>
                  </a:lnTo>
                  <a:cubicBezTo>
                    <a:pt x="24298" y="165408"/>
                    <a:pt x="0" y="141110"/>
                    <a:pt x="0" y="111137"/>
                  </a:cubicBezTo>
                  <a:lnTo>
                    <a:pt x="0" y="54271"/>
                  </a:lnTo>
                  <a:cubicBezTo>
                    <a:pt x="0" y="24298"/>
                    <a:pt x="24298" y="0"/>
                    <a:pt x="54271" y="0"/>
                  </a:cubicBezTo>
                  <a:close/>
                </a:path>
              </a:pathLst>
            </a:custGeom>
            <a:solidFill>
              <a:srgbClr val="EDEDED"/>
            </a:solidFill>
          </p:spPr>
        </p:sp>
        <p:sp>
          <p:nvSpPr>
            <p:cNvPr id="12" name="TextBox 12"/>
            <p:cNvSpPr txBox="1"/>
            <p:nvPr/>
          </p:nvSpPr>
          <p:spPr>
            <a:xfrm>
              <a:off x="0" y="-19050"/>
              <a:ext cx="1916139" cy="184458"/>
            </a:xfrm>
            <a:prstGeom prst="rect">
              <a:avLst/>
            </a:prstGeom>
          </p:spPr>
          <p:txBody>
            <a:bodyPr lIns="50800" tIns="50800" rIns="50800" bIns="50800" rtlCol="0" anchor="ctr"/>
            <a:lstStyle/>
            <a:p>
              <a:pPr algn="r">
                <a:lnSpc>
                  <a:spcPts val="2639"/>
                </a:lnSpc>
              </a:pPr>
              <a:r>
                <a:rPr lang="en-US" sz="2199">
                  <a:solidFill>
                    <a:srgbClr val="000000"/>
                  </a:solidFill>
                  <a:latin typeface="Poppins Bold"/>
                  <a:ea typeface="Poppins Bold"/>
                  <a:cs typeface="Poppins Bold"/>
                  <a:sym typeface="Poppins Bold"/>
                </a:rPr>
                <a:t>Brigjen Pol. CHAIDIR, SH, SIK, M.Si, MPP, M.Han.  </a:t>
              </a:r>
            </a:p>
          </p:txBody>
        </p:sp>
      </p:grpSp>
      <p:grpSp>
        <p:nvGrpSpPr>
          <p:cNvPr id="13" name="Group 13"/>
          <p:cNvGrpSpPr/>
          <p:nvPr/>
        </p:nvGrpSpPr>
        <p:grpSpPr>
          <a:xfrm>
            <a:off x="1909693" y="2238965"/>
            <a:ext cx="2167615" cy="628033"/>
            <a:chOff x="0" y="0"/>
            <a:chExt cx="570895" cy="165408"/>
          </a:xfrm>
        </p:grpSpPr>
        <p:sp>
          <p:nvSpPr>
            <p:cNvPr id="14" name="Freeform 14"/>
            <p:cNvSpPr/>
            <p:nvPr/>
          </p:nvSpPr>
          <p:spPr>
            <a:xfrm>
              <a:off x="0" y="0"/>
              <a:ext cx="570895" cy="165408"/>
            </a:xfrm>
            <a:custGeom>
              <a:avLst/>
              <a:gdLst/>
              <a:ahLst/>
              <a:cxnLst/>
              <a:rect l="l" t="t" r="r" b="b"/>
              <a:pathLst>
                <a:path w="570895" h="165408">
                  <a:moveTo>
                    <a:pt x="82704" y="0"/>
                  </a:moveTo>
                  <a:lnTo>
                    <a:pt x="488191" y="0"/>
                  </a:lnTo>
                  <a:cubicBezTo>
                    <a:pt x="510125" y="0"/>
                    <a:pt x="531161" y="8713"/>
                    <a:pt x="546671" y="24223"/>
                  </a:cubicBezTo>
                  <a:cubicBezTo>
                    <a:pt x="562181" y="39733"/>
                    <a:pt x="570895" y="60769"/>
                    <a:pt x="570895" y="82704"/>
                  </a:cubicBezTo>
                  <a:lnTo>
                    <a:pt x="570895" y="82704"/>
                  </a:lnTo>
                  <a:cubicBezTo>
                    <a:pt x="570895" y="104638"/>
                    <a:pt x="562181" y="125674"/>
                    <a:pt x="546671" y="141184"/>
                  </a:cubicBezTo>
                  <a:cubicBezTo>
                    <a:pt x="531161" y="156694"/>
                    <a:pt x="510125" y="165408"/>
                    <a:pt x="488191" y="165408"/>
                  </a:cubicBezTo>
                  <a:lnTo>
                    <a:pt x="82704" y="165408"/>
                  </a:lnTo>
                  <a:cubicBezTo>
                    <a:pt x="60769" y="165408"/>
                    <a:pt x="39733" y="156694"/>
                    <a:pt x="24223" y="141184"/>
                  </a:cubicBezTo>
                  <a:cubicBezTo>
                    <a:pt x="8713" y="125674"/>
                    <a:pt x="0" y="104638"/>
                    <a:pt x="0" y="82704"/>
                  </a:cubicBezTo>
                  <a:lnTo>
                    <a:pt x="0" y="82704"/>
                  </a:lnTo>
                  <a:cubicBezTo>
                    <a:pt x="0" y="60769"/>
                    <a:pt x="8713" y="39733"/>
                    <a:pt x="24223" y="24223"/>
                  </a:cubicBezTo>
                  <a:cubicBezTo>
                    <a:pt x="39733" y="8713"/>
                    <a:pt x="60769" y="0"/>
                    <a:pt x="82704" y="0"/>
                  </a:cubicBezTo>
                  <a:close/>
                </a:path>
              </a:pathLst>
            </a:custGeom>
            <a:solidFill>
              <a:srgbClr val="530B85"/>
            </a:solidFill>
          </p:spPr>
        </p:sp>
        <p:sp>
          <p:nvSpPr>
            <p:cNvPr id="15" name="TextBox 15"/>
            <p:cNvSpPr txBox="1"/>
            <p:nvPr/>
          </p:nvSpPr>
          <p:spPr>
            <a:xfrm>
              <a:off x="0" y="-19050"/>
              <a:ext cx="570895" cy="184458"/>
            </a:xfrm>
            <a:prstGeom prst="rect">
              <a:avLst/>
            </a:prstGeom>
          </p:spPr>
          <p:txBody>
            <a:bodyPr lIns="50800" tIns="50800" rIns="50800" bIns="50800" rtlCol="0" anchor="ctr"/>
            <a:lstStyle/>
            <a:p>
              <a:pPr algn="ctr">
                <a:lnSpc>
                  <a:spcPts val="2639"/>
                </a:lnSpc>
              </a:pPr>
              <a:r>
                <a:rPr lang="en-US" sz="2199">
                  <a:solidFill>
                    <a:srgbClr val="FFFEFE"/>
                  </a:solidFill>
                  <a:latin typeface="Poppins Bold"/>
                  <a:ea typeface="Poppins Bold"/>
                  <a:cs typeface="Poppins Bold"/>
                  <a:sym typeface="Poppins Bold"/>
                </a:rPr>
                <a:t>Nama</a:t>
              </a:r>
            </a:p>
          </p:txBody>
        </p:sp>
      </p:grpSp>
      <p:grpSp>
        <p:nvGrpSpPr>
          <p:cNvPr id="16" name="Group 16"/>
          <p:cNvGrpSpPr/>
          <p:nvPr/>
        </p:nvGrpSpPr>
        <p:grpSpPr>
          <a:xfrm>
            <a:off x="1909693" y="3381805"/>
            <a:ext cx="2167615" cy="702492"/>
            <a:chOff x="0" y="0"/>
            <a:chExt cx="570895" cy="185018"/>
          </a:xfrm>
        </p:grpSpPr>
        <p:sp>
          <p:nvSpPr>
            <p:cNvPr id="17" name="Freeform 17"/>
            <p:cNvSpPr/>
            <p:nvPr/>
          </p:nvSpPr>
          <p:spPr>
            <a:xfrm>
              <a:off x="0" y="0"/>
              <a:ext cx="570895" cy="185018"/>
            </a:xfrm>
            <a:custGeom>
              <a:avLst/>
              <a:gdLst/>
              <a:ahLst/>
              <a:cxnLst/>
              <a:rect l="l" t="t" r="r" b="b"/>
              <a:pathLst>
                <a:path w="570895" h="185018">
                  <a:moveTo>
                    <a:pt x="92509" y="0"/>
                  </a:moveTo>
                  <a:lnTo>
                    <a:pt x="478385" y="0"/>
                  </a:lnTo>
                  <a:cubicBezTo>
                    <a:pt x="529477" y="0"/>
                    <a:pt x="570895" y="41418"/>
                    <a:pt x="570895" y="92509"/>
                  </a:cubicBezTo>
                  <a:lnTo>
                    <a:pt x="570895" y="92509"/>
                  </a:lnTo>
                  <a:cubicBezTo>
                    <a:pt x="570895" y="117044"/>
                    <a:pt x="561148" y="140574"/>
                    <a:pt x="543799" y="157923"/>
                  </a:cubicBezTo>
                  <a:cubicBezTo>
                    <a:pt x="526450" y="175272"/>
                    <a:pt x="502920" y="185018"/>
                    <a:pt x="478385" y="185018"/>
                  </a:cubicBezTo>
                  <a:lnTo>
                    <a:pt x="92509" y="185018"/>
                  </a:lnTo>
                  <a:cubicBezTo>
                    <a:pt x="67974" y="185018"/>
                    <a:pt x="44444" y="175272"/>
                    <a:pt x="27095" y="157923"/>
                  </a:cubicBezTo>
                  <a:cubicBezTo>
                    <a:pt x="9746" y="140574"/>
                    <a:pt x="0" y="117044"/>
                    <a:pt x="0" y="92509"/>
                  </a:cubicBezTo>
                  <a:lnTo>
                    <a:pt x="0" y="92509"/>
                  </a:lnTo>
                  <a:cubicBezTo>
                    <a:pt x="0" y="67974"/>
                    <a:pt x="9746" y="44444"/>
                    <a:pt x="27095" y="27095"/>
                  </a:cubicBezTo>
                  <a:cubicBezTo>
                    <a:pt x="44444" y="9746"/>
                    <a:pt x="67974" y="0"/>
                    <a:pt x="92509" y="0"/>
                  </a:cubicBezTo>
                  <a:close/>
                </a:path>
              </a:pathLst>
            </a:custGeom>
            <a:solidFill>
              <a:srgbClr val="530B85"/>
            </a:solidFill>
          </p:spPr>
        </p:sp>
        <p:sp>
          <p:nvSpPr>
            <p:cNvPr id="18" name="TextBox 18"/>
            <p:cNvSpPr txBox="1"/>
            <p:nvPr/>
          </p:nvSpPr>
          <p:spPr>
            <a:xfrm>
              <a:off x="0" y="-19050"/>
              <a:ext cx="570895" cy="204068"/>
            </a:xfrm>
            <a:prstGeom prst="rect">
              <a:avLst/>
            </a:prstGeom>
          </p:spPr>
          <p:txBody>
            <a:bodyPr lIns="50800" tIns="50800" rIns="50800" bIns="50800" rtlCol="0" anchor="ctr"/>
            <a:lstStyle/>
            <a:p>
              <a:pPr algn="ctr">
                <a:lnSpc>
                  <a:spcPts val="2639"/>
                </a:lnSpc>
              </a:pPr>
              <a:r>
                <a:rPr lang="en-US" sz="2199">
                  <a:solidFill>
                    <a:srgbClr val="FFFEFE"/>
                  </a:solidFill>
                  <a:latin typeface="Poppins Bold"/>
                  <a:ea typeface="Poppins Bold"/>
                  <a:cs typeface="Poppins Bold"/>
                  <a:sym typeface="Poppins Bold"/>
                </a:rPr>
                <a:t>Jabatan</a:t>
              </a:r>
            </a:p>
          </p:txBody>
        </p:sp>
      </p:grpSp>
      <p:grpSp>
        <p:nvGrpSpPr>
          <p:cNvPr id="19" name="Group 19"/>
          <p:cNvGrpSpPr/>
          <p:nvPr/>
        </p:nvGrpSpPr>
        <p:grpSpPr>
          <a:xfrm>
            <a:off x="3621717" y="4491591"/>
            <a:ext cx="5981709" cy="1990213"/>
            <a:chOff x="0" y="0"/>
            <a:chExt cx="1575429" cy="524171"/>
          </a:xfrm>
        </p:grpSpPr>
        <p:sp>
          <p:nvSpPr>
            <p:cNvPr id="20" name="Freeform 20"/>
            <p:cNvSpPr/>
            <p:nvPr/>
          </p:nvSpPr>
          <p:spPr>
            <a:xfrm>
              <a:off x="0" y="0"/>
              <a:ext cx="1575429" cy="524171"/>
            </a:xfrm>
            <a:custGeom>
              <a:avLst/>
              <a:gdLst/>
              <a:ahLst/>
              <a:cxnLst/>
              <a:rect l="l" t="t" r="r" b="b"/>
              <a:pathLst>
                <a:path w="1575429" h="524171">
                  <a:moveTo>
                    <a:pt x="66008" y="0"/>
                  </a:moveTo>
                  <a:lnTo>
                    <a:pt x="1509422" y="0"/>
                  </a:lnTo>
                  <a:cubicBezTo>
                    <a:pt x="1545877" y="0"/>
                    <a:pt x="1575429" y="29553"/>
                    <a:pt x="1575429" y="66008"/>
                  </a:cubicBezTo>
                  <a:lnTo>
                    <a:pt x="1575429" y="458164"/>
                  </a:lnTo>
                  <a:cubicBezTo>
                    <a:pt x="1575429" y="494619"/>
                    <a:pt x="1545877" y="524171"/>
                    <a:pt x="1509422" y="524171"/>
                  </a:cubicBezTo>
                  <a:lnTo>
                    <a:pt x="66008" y="524171"/>
                  </a:lnTo>
                  <a:cubicBezTo>
                    <a:pt x="29553" y="524171"/>
                    <a:pt x="0" y="494619"/>
                    <a:pt x="0" y="458164"/>
                  </a:cubicBezTo>
                  <a:lnTo>
                    <a:pt x="0" y="66008"/>
                  </a:lnTo>
                  <a:cubicBezTo>
                    <a:pt x="0" y="29553"/>
                    <a:pt x="29553" y="0"/>
                    <a:pt x="66008" y="0"/>
                  </a:cubicBezTo>
                  <a:close/>
                </a:path>
              </a:pathLst>
            </a:custGeom>
            <a:solidFill>
              <a:srgbClr val="EDEDED"/>
            </a:solidFill>
          </p:spPr>
        </p:sp>
        <p:sp>
          <p:nvSpPr>
            <p:cNvPr id="21" name="TextBox 21"/>
            <p:cNvSpPr txBox="1"/>
            <p:nvPr/>
          </p:nvSpPr>
          <p:spPr>
            <a:xfrm>
              <a:off x="0" y="-19050"/>
              <a:ext cx="1575429" cy="543221"/>
            </a:xfrm>
            <a:prstGeom prst="rect">
              <a:avLst/>
            </a:prstGeom>
          </p:spPr>
          <p:txBody>
            <a:bodyPr lIns="50800" tIns="50800" rIns="50800" bIns="50800" rtlCol="0" anchor="ctr"/>
            <a:lstStyle/>
            <a:p>
              <a:pPr algn="just">
                <a:lnSpc>
                  <a:spcPts val="2639"/>
                </a:lnSpc>
              </a:pPr>
              <a:r>
                <a:rPr lang="en-US" sz="2199">
                  <a:solidFill>
                    <a:srgbClr val="000000"/>
                  </a:solidFill>
                  <a:latin typeface="Poppins Bold"/>
                  <a:ea typeface="Poppins Bold"/>
                  <a:cs typeface="Poppins Bold"/>
                  <a:sym typeface="Poppins Bold"/>
                </a:rPr>
                <a:t>           1.  AKPOL  1992</a:t>
              </a:r>
            </a:p>
            <a:p>
              <a:pPr algn="just">
                <a:lnSpc>
                  <a:spcPts val="2639"/>
                </a:lnSpc>
              </a:pPr>
              <a:r>
                <a:rPr lang="en-US" sz="2199">
                  <a:solidFill>
                    <a:srgbClr val="000000"/>
                  </a:solidFill>
                  <a:latin typeface="Poppins Bold"/>
                  <a:ea typeface="Poppins Bold"/>
                  <a:cs typeface="Poppins Bold"/>
                  <a:sym typeface="Poppins Bold"/>
                </a:rPr>
                <a:t>           2.  PTIK  2001</a:t>
              </a:r>
            </a:p>
            <a:p>
              <a:pPr algn="just">
                <a:lnSpc>
                  <a:spcPts val="2639"/>
                </a:lnSpc>
              </a:pPr>
              <a:r>
                <a:rPr lang="en-US" sz="2199">
                  <a:solidFill>
                    <a:srgbClr val="000000"/>
                  </a:solidFill>
                  <a:latin typeface="Poppins Bold"/>
                  <a:ea typeface="Poppins Bold"/>
                  <a:cs typeface="Poppins Bold"/>
                  <a:sym typeface="Poppins Bold"/>
                </a:rPr>
                <a:t>           3.  SESPIM  2007</a:t>
              </a:r>
            </a:p>
            <a:p>
              <a:pPr algn="just">
                <a:lnSpc>
                  <a:spcPts val="2639"/>
                </a:lnSpc>
              </a:pPr>
              <a:r>
                <a:rPr lang="en-US" sz="2199">
                  <a:solidFill>
                    <a:srgbClr val="000000"/>
                  </a:solidFill>
                  <a:latin typeface="Poppins Bold"/>
                  <a:ea typeface="Poppins Bold"/>
                  <a:cs typeface="Poppins Bold"/>
                  <a:sym typeface="Poppins Bold"/>
                </a:rPr>
                <a:t>           4.  SESKO TNI   2020</a:t>
              </a:r>
            </a:p>
            <a:p>
              <a:pPr algn="just">
                <a:lnSpc>
                  <a:spcPts val="2639"/>
                </a:lnSpc>
              </a:pPr>
              <a:r>
                <a:rPr lang="en-US" sz="2199">
                  <a:solidFill>
                    <a:srgbClr val="000000"/>
                  </a:solidFill>
                  <a:latin typeface="Poppins Bold"/>
                  <a:ea typeface="Poppins Bold"/>
                  <a:cs typeface="Poppins Bold"/>
                  <a:sym typeface="Poppins Bold"/>
                </a:rPr>
                <a:t>           5.  LEMHANNAS PPSA XXIV/2023</a:t>
              </a:r>
            </a:p>
          </p:txBody>
        </p:sp>
      </p:grpSp>
      <p:grpSp>
        <p:nvGrpSpPr>
          <p:cNvPr id="22" name="Group 22"/>
          <p:cNvGrpSpPr/>
          <p:nvPr/>
        </p:nvGrpSpPr>
        <p:grpSpPr>
          <a:xfrm>
            <a:off x="1909693" y="4491591"/>
            <a:ext cx="2167615" cy="641680"/>
            <a:chOff x="0" y="0"/>
            <a:chExt cx="570895" cy="169002"/>
          </a:xfrm>
        </p:grpSpPr>
        <p:sp>
          <p:nvSpPr>
            <p:cNvPr id="23" name="Freeform 23"/>
            <p:cNvSpPr/>
            <p:nvPr/>
          </p:nvSpPr>
          <p:spPr>
            <a:xfrm>
              <a:off x="0" y="0"/>
              <a:ext cx="570895" cy="169002"/>
            </a:xfrm>
            <a:custGeom>
              <a:avLst/>
              <a:gdLst/>
              <a:ahLst/>
              <a:cxnLst/>
              <a:rect l="l" t="t" r="r" b="b"/>
              <a:pathLst>
                <a:path w="570895" h="169002">
                  <a:moveTo>
                    <a:pt x="84501" y="0"/>
                  </a:moveTo>
                  <a:lnTo>
                    <a:pt x="486393" y="0"/>
                  </a:lnTo>
                  <a:cubicBezTo>
                    <a:pt x="508804" y="0"/>
                    <a:pt x="530298" y="8903"/>
                    <a:pt x="546145" y="24750"/>
                  </a:cubicBezTo>
                  <a:cubicBezTo>
                    <a:pt x="561992" y="40597"/>
                    <a:pt x="570895" y="62090"/>
                    <a:pt x="570895" y="84501"/>
                  </a:cubicBezTo>
                  <a:lnTo>
                    <a:pt x="570895" y="84501"/>
                  </a:lnTo>
                  <a:cubicBezTo>
                    <a:pt x="570895" y="106912"/>
                    <a:pt x="561992" y="128405"/>
                    <a:pt x="546145" y="144252"/>
                  </a:cubicBezTo>
                  <a:cubicBezTo>
                    <a:pt x="530298" y="160099"/>
                    <a:pt x="508804" y="169002"/>
                    <a:pt x="486393" y="169002"/>
                  </a:cubicBezTo>
                  <a:lnTo>
                    <a:pt x="84501" y="169002"/>
                  </a:lnTo>
                  <a:cubicBezTo>
                    <a:pt x="62090" y="169002"/>
                    <a:pt x="40597" y="160099"/>
                    <a:pt x="24750" y="144252"/>
                  </a:cubicBezTo>
                  <a:cubicBezTo>
                    <a:pt x="8903" y="128405"/>
                    <a:pt x="0" y="106912"/>
                    <a:pt x="0" y="84501"/>
                  </a:cubicBezTo>
                  <a:lnTo>
                    <a:pt x="0" y="84501"/>
                  </a:lnTo>
                  <a:cubicBezTo>
                    <a:pt x="0" y="62090"/>
                    <a:pt x="8903" y="40597"/>
                    <a:pt x="24750" y="24750"/>
                  </a:cubicBezTo>
                  <a:cubicBezTo>
                    <a:pt x="40597" y="8903"/>
                    <a:pt x="62090" y="0"/>
                    <a:pt x="84501" y="0"/>
                  </a:cubicBezTo>
                  <a:close/>
                </a:path>
              </a:pathLst>
            </a:custGeom>
            <a:solidFill>
              <a:srgbClr val="530B85"/>
            </a:solidFill>
          </p:spPr>
        </p:sp>
        <p:sp>
          <p:nvSpPr>
            <p:cNvPr id="24" name="TextBox 24"/>
            <p:cNvSpPr txBox="1"/>
            <p:nvPr/>
          </p:nvSpPr>
          <p:spPr>
            <a:xfrm>
              <a:off x="0" y="-9525"/>
              <a:ext cx="570895" cy="178527"/>
            </a:xfrm>
            <a:prstGeom prst="rect">
              <a:avLst/>
            </a:prstGeom>
          </p:spPr>
          <p:txBody>
            <a:bodyPr lIns="50800" tIns="50800" rIns="50800" bIns="50800" rtlCol="0" anchor="ctr"/>
            <a:lstStyle/>
            <a:p>
              <a:pPr algn="ctr">
                <a:lnSpc>
                  <a:spcPts val="2760"/>
                </a:lnSpc>
              </a:pPr>
              <a:r>
                <a:rPr lang="en-US" sz="2300">
                  <a:solidFill>
                    <a:srgbClr val="FFFEFE"/>
                  </a:solidFill>
                  <a:latin typeface="Poppins Bold"/>
                  <a:ea typeface="Poppins Bold"/>
                  <a:cs typeface="Poppins Bold"/>
                  <a:sym typeface="Poppins Bold"/>
                </a:rPr>
                <a:t>Pendidikan</a:t>
              </a:r>
            </a:p>
          </p:txBody>
        </p:sp>
      </p:grpSp>
      <p:grpSp>
        <p:nvGrpSpPr>
          <p:cNvPr id="25" name="Group 25"/>
          <p:cNvGrpSpPr/>
          <p:nvPr/>
        </p:nvGrpSpPr>
        <p:grpSpPr>
          <a:xfrm>
            <a:off x="1909693" y="6685764"/>
            <a:ext cx="2765670" cy="622478"/>
            <a:chOff x="0" y="0"/>
            <a:chExt cx="728407" cy="163945"/>
          </a:xfrm>
        </p:grpSpPr>
        <p:sp>
          <p:nvSpPr>
            <p:cNvPr id="26" name="Freeform 26"/>
            <p:cNvSpPr/>
            <p:nvPr/>
          </p:nvSpPr>
          <p:spPr>
            <a:xfrm>
              <a:off x="0" y="0"/>
              <a:ext cx="728407" cy="163945"/>
            </a:xfrm>
            <a:custGeom>
              <a:avLst/>
              <a:gdLst/>
              <a:ahLst/>
              <a:cxnLst/>
              <a:rect l="l" t="t" r="r" b="b"/>
              <a:pathLst>
                <a:path w="728407" h="163945">
                  <a:moveTo>
                    <a:pt x="81972" y="0"/>
                  </a:moveTo>
                  <a:lnTo>
                    <a:pt x="646435" y="0"/>
                  </a:lnTo>
                  <a:cubicBezTo>
                    <a:pt x="668175" y="0"/>
                    <a:pt x="689025" y="8636"/>
                    <a:pt x="704398" y="24009"/>
                  </a:cubicBezTo>
                  <a:cubicBezTo>
                    <a:pt x="719771" y="39382"/>
                    <a:pt x="728407" y="60232"/>
                    <a:pt x="728407" y="81972"/>
                  </a:cubicBezTo>
                  <a:lnTo>
                    <a:pt x="728407" y="81972"/>
                  </a:lnTo>
                  <a:cubicBezTo>
                    <a:pt x="728407" y="103713"/>
                    <a:pt x="719771" y="124563"/>
                    <a:pt x="704398" y="139936"/>
                  </a:cubicBezTo>
                  <a:cubicBezTo>
                    <a:pt x="689025" y="155308"/>
                    <a:pt x="668175" y="163945"/>
                    <a:pt x="646435" y="163945"/>
                  </a:cubicBezTo>
                  <a:lnTo>
                    <a:pt x="81972" y="163945"/>
                  </a:lnTo>
                  <a:cubicBezTo>
                    <a:pt x="60232" y="163945"/>
                    <a:pt x="39382" y="155308"/>
                    <a:pt x="24009" y="139936"/>
                  </a:cubicBezTo>
                  <a:cubicBezTo>
                    <a:pt x="8636" y="124563"/>
                    <a:pt x="0" y="103713"/>
                    <a:pt x="0" y="81972"/>
                  </a:cubicBezTo>
                  <a:lnTo>
                    <a:pt x="0" y="81972"/>
                  </a:lnTo>
                  <a:cubicBezTo>
                    <a:pt x="0" y="60232"/>
                    <a:pt x="8636" y="39382"/>
                    <a:pt x="24009" y="24009"/>
                  </a:cubicBezTo>
                  <a:cubicBezTo>
                    <a:pt x="39382" y="8636"/>
                    <a:pt x="60232" y="0"/>
                    <a:pt x="81972" y="0"/>
                  </a:cubicBezTo>
                  <a:close/>
                </a:path>
              </a:pathLst>
            </a:custGeom>
            <a:solidFill>
              <a:srgbClr val="530B85"/>
            </a:solidFill>
          </p:spPr>
        </p:sp>
        <p:sp>
          <p:nvSpPr>
            <p:cNvPr id="27" name="TextBox 27"/>
            <p:cNvSpPr txBox="1"/>
            <p:nvPr/>
          </p:nvSpPr>
          <p:spPr>
            <a:xfrm>
              <a:off x="0" y="-19050"/>
              <a:ext cx="728407" cy="182995"/>
            </a:xfrm>
            <a:prstGeom prst="rect">
              <a:avLst/>
            </a:prstGeom>
          </p:spPr>
          <p:txBody>
            <a:bodyPr lIns="50800" tIns="50800" rIns="50800" bIns="50800" rtlCol="0" anchor="ctr"/>
            <a:lstStyle/>
            <a:p>
              <a:pPr algn="ctr">
                <a:lnSpc>
                  <a:spcPts val="2639"/>
                </a:lnSpc>
              </a:pPr>
              <a:r>
                <a:rPr lang="en-US" sz="2199">
                  <a:solidFill>
                    <a:srgbClr val="FFFEFE"/>
                  </a:solidFill>
                  <a:latin typeface="Poppins Bold"/>
                  <a:ea typeface="Poppins Bold"/>
                  <a:cs typeface="Poppins Bold"/>
                  <a:sym typeface="Poppins Bold"/>
                </a:rPr>
                <a:t>Riwayat Jabatan</a:t>
              </a:r>
            </a:p>
          </p:txBody>
        </p:sp>
      </p:grpSp>
      <p:sp>
        <p:nvSpPr>
          <p:cNvPr id="28" name="TextBox 28"/>
          <p:cNvSpPr txBox="1"/>
          <p:nvPr/>
        </p:nvSpPr>
        <p:spPr>
          <a:xfrm>
            <a:off x="16106325" y="9419103"/>
            <a:ext cx="2305949" cy="390525"/>
          </a:xfrm>
          <a:prstGeom prst="rect">
            <a:avLst/>
          </a:prstGeom>
        </p:spPr>
        <p:txBody>
          <a:bodyPr lIns="0" tIns="0" rIns="0" bIns="0" rtlCol="0" anchor="t">
            <a:spAutoFit/>
          </a:bodyPr>
          <a:lstStyle/>
          <a:p>
            <a:pPr algn="ctr">
              <a:lnSpc>
                <a:spcPts val="2999"/>
              </a:lnSpc>
            </a:pPr>
            <a:r>
              <a:rPr lang="en-US" sz="2499">
                <a:solidFill>
                  <a:srgbClr val="FFCC48"/>
                </a:solidFill>
                <a:latin typeface="Poppins Bold"/>
                <a:ea typeface="Poppins Bold"/>
                <a:cs typeface="Poppins Bold"/>
                <a:sym typeface="Poppins Bold"/>
              </a:rPr>
              <a:t>2</a:t>
            </a:r>
          </a:p>
        </p:txBody>
      </p:sp>
      <p:sp>
        <p:nvSpPr>
          <p:cNvPr id="29" name="Freeform 29"/>
          <p:cNvSpPr/>
          <p:nvPr/>
        </p:nvSpPr>
        <p:spPr>
          <a:xfrm>
            <a:off x="12407418" y="-1687648"/>
            <a:ext cx="7397815" cy="6602550"/>
          </a:xfrm>
          <a:custGeom>
            <a:avLst/>
            <a:gdLst/>
            <a:ahLst/>
            <a:cxnLst/>
            <a:rect l="l" t="t" r="r" b="b"/>
            <a:pathLst>
              <a:path w="7397815" h="6602550">
                <a:moveTo>
                  <a:pt x="0" y="0"/>
                </a:moveTo>
                <a:lnTo>
                  <a:pt x="7397815" y="0"/>
                </a:lnTo>
                <a:lnTo>
                  <a:pt x="7397815" y="6602550"/>
                </a:lnTo>
                <a:lnTo>
                  <a:pt x="0" y="6602550"/>
                </a:lnTo>
                <a:lnTo>
                  <a:pt x="0" y="0"/>
                </a:lnTo>
                <a:close/>
              </a:path>
            </a:pathLst>
          </a:custGeom>
          <a:blipFill>
            <a:blip r:embed="rId5">
              <a:alphaModFix amt="14000"/>
              <a:extLst>
                <a:ext uri="{96DAC541-7B7A-43D3-8B79-37D633B846F1}">
                  <asvg:svgBlip xmlns="" xmlns:asvg="http://schemas.microsoft.com/office/drawing/2016/SVG/main" r:embed="rId6"/>
                </a:ext>
              </a:extLst>
            </a:blip>
            <a:stretch>
              <a:fillRect/>
            </a:stretch>
          </a:blipFill>
        </p:spPr>
      </p:sp>
      <p:grpSp>
        <p:nvGrpSpPr>
          <p:cNvPr id="30" name="Group 30"/>
          <p:cNvGrpSpPr/>
          <p:nvPr/>
        </p:nvGrpSpPr>
        <p:grpSpPr>
          <a:xfrm rot="-1817999">
            <a:off x="15089515" y="-3219886"/>
            <a:ext cx="2128080" cy="14023851"/>
            <a:chOff x="0" y="0"/>
            <a:chExt cx="841272" cy="5543902"/>
          </a:xfrm>
        </p:grpSpPr>
        <p:sp>
          <p:nvSpPr>
            <p:cNvPr id="31" name="Freeform 31"/>
            <p:cNvSpPr/>
            <p:nvPr/>
          </p:nvSpPr>
          <p:spPr>
            <a:xfrm>
              <a:off x="0" y="0"/>
              <a:ext cx="841272" cy="5543902"/>
            </a:xfrm>
            <a:custGeom>
              <a:avLst/>
              <a:gdLst/>
              <a:ahLst/>
              <a:cxnLst/>
              <a:rect l="l" t="t" r="r" b="b"/>
              <a:pathLst>
                <a:path w="841272" h="5543902">
                  <a:moveTo>
                    <a:pt x="0" y="0"/>
                  </a:moveTo>
                  <a:lnTo>
                    <a:pt x="841272" y="0"/>
                  </a:lnTo>
                  <a:lnTo>
                    <a:pt x="841272" y="5543902"/>
                  </a:lnTo>
                  <a:lnTo>
                    <a:pt x="0" y="5543902"/>
                  </a:lnTo>
                  <a:close/>
                </a:path>
              </a:pathLst>
            </a:custGeom>
            <a:solidFill>
              <a:srgbClr val="530B85"/>
            </a:solidFill>
          </p:spPr>
        </p:sp>
        <p:sp>
          <p:nvSpPr>
            <p:cNvPr id="32" name="TextBox 32"/>
            <p:cNvSpPr txBox="1"/>
            <p:nvPr/>
          </p:nvSpPr>
          <p:spPr>
            <a:xfrm>
              <a:off x="0" y="-57150"/>
              <a:ext cx="841272" cy="5601052"/>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rot="8959574">
            <a:off x="12190300" y="-5886166"/>
            <a:ext cx="183021" cy="9460461"/>
            <a:chOff x="0" y="0"/>
            <a:chExt cx="72352" cy="3739905"/>
          </a:xfrm>
        </p:grpSpPr>
        <p:sp>
          <p:nvSpPr>
            <p:cNvPr id="34" name="Freeform 34"/>
            <p:cNvSpPr/>
            <p:nvPr/>
          </p:nvSpPr>
          <p:spPr>
            <a:xfrm>
              <a:off x="0" y="0"/>
              <a:ext cx="72352" cy="3739905"/>
            </a:xfrm>
            <a:custGeom>
              <a:avLst/>
              <a:gdLst/>
              <a:ahLst/>
              <a:cxnLst/>
              <a:rect l="l" t="t" r="r" b="b"/>
              <a:pathLst>
                <a:path w="72352" h="3739905">
                  <a:moveTo>
                    <a:pt x="0" y="0"/>
                  </a:moveTo>
                  <a:lnTo>
                    <a:pt x="72352" y="0"/>
                  </a:lnTo>
                  <a:lnTo>
                    <a:pt x="72352" y="3739905"/>
                  </a:lnTo>
                  <a:lnTo>
                    <a:pt x="0" y="3739905"/>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35" name="TextBox 35"/>
            <p:cNvSpPr txBox="1"/>
            <p:nvPr/>
          </p:nvSpPr>
          <p:spPr>
            <a:xfrm>
              <a:off x="0" y="-57150"/>
              <a:ext cx="72352" cy="379705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rot="8959574">
            <a:off x="17523352" y="-1132461"/>
            <a:ext cx="244770" cy="9849002"/>
            <a:chOff x="0" y="0"/>
            <a:chExt cx="72352" cy="2911279"/>
          </a:xfrm>
        </p:grpSpPr>
        <p:sp>
          <p:nvSpPr>
            <p:cNvPr id="37" name="Freeform 37"/>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38" name="TextBox 38"/>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2503113" y="767781"/>
            <a:ext cx="5962317" cy="6561066"/>
            <a:chOff x="0" y="0"/>
            <a:chExt cx="812800" cy="894423"/>
          </a:xfrm>
        </p:grpSpPr>
        <p:sp>
          <p:nvSpPr>
            <p:cNvPr id="40" name="Freeform 40"/>
            <p:cNvSpPr/>
            <p:nvPr/>
          </p:nvSpPr>
          <p:spPr>
            <a:xfrm>
              <a:off x="0" y="0"/>
              <a:ext cx="812800" cy="894423"/>
            </a:xfrm>
            <a:custGeom>
              <a:avLst/>
              <a:gdLst/>
              <a:ahLst/>
              <a:cxnLst/>
              <a:rect l="l" t="t" r="r" b="b"/>
              <a:pathLst>
                <a:path w="812800" h="894423">
                  <a:moveTo>
                    <a:pt x="812800" y="447212"/>
                  </a:moveTo>
                  <a:lnTo>
                    <a:pt x="609600" y="894423"/>
                  </a:lnTo>
                  <a:lnTo>
                    <a:pt x="203200" y="894423"/>
                  </a:lnTo>
                  <a:lnTo>
                    <a:pt x="0" y="447212"/>
                  </a:lnTo>
                  <a:lnTo>
                    <a:pt x="203200" y="0"/>
                  </a:lnTo>
                  <a:lnTo>
                    <a:pt x="609600" y="0"/>
                  </a:lnTo>
                  <a:lnTo>
                    <a:pt x="812800" y="447212"/>
                  </a:lnTo>
                  <a:close/>
                </a:path>
              </a:pathLst>
            </a:custGeom>
            <a:gradFill rotWithShape="1">
              <a:gsLst>
                <a:gs pos="0">
                  <a:srgbClr val="004AAD">
                    <a:alpha val="100000"/>
                  </a:srgbClr>
                </a:gs>
                <a:gs pos="100000">
                  <a:srgbClr val="CB6CE6">
                    <a:alpha val="100000"/>
                  </a:srgbClr>
                </a:gs>
              </a:gsLst>
              <a:lin ang="0"/>
            </a:gradFill>
          </p:spPr>
        </p:sp>
        <p:sp>
          <p:nvSpPr>
            <p:cNvPr id="41" name="TextBox 41"/>
            <p:cNvSpPr txBox="1"/>
            <p:nvPr/>
          </p:nvSpPr>
          <p:spPr>
            <a:xfrm>
              <a:off x="114300" y="-57150"/>
              <a:ext cx="584200" cy="951573"/>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2707580" y="969386"/>
            <a:ext cx="5553383" cy="6157856"/>
            <a:chOff x="0" y="0"/>
            <a:chExt cx="4282440" cy="4748574"/>
          </a:xfrm>
        </p:grpSpPr>
        <p:sp>
          <p:nvSpPr>
            <p:cNvPr id="43" name="Freeform 43"/>
            <p:cNvSpPr/>
            <p:nvPr/>
          </p:nvSpPr>
          <p:spPr>
            <a:xfrm>
              <a:off x="0" y="0"/>
              <a:ext cx="4282440" cy="4748574"/>
            </a:xfrm>
            <a:custGeom>
              <a:avLst/>
              <a:gdLst/>
              <a:ahLst/>
              <a:cxnLst/>
              <a:rect l="l" t="t" r="r" b="b"/>
              <a:pathLst>
                <a:path w="4282440" h="4748574">
                  <a:moveTo>
                    <a:pt x="3211830" y="0"/>
                  </a:moveTo>
                  <a:lnTo>
                    <a:pt x="1070610" y="0"/>
                  </a:lnTo>
                  <a:lnTo>
                    <a:pt x="0" y="2374287"/>
                  </a:lnTo>
                  <a:lnTo>
                    <a:pt x="1070610" y="4748574"/>
                  </a:lnTo>
                  <a:lnTo>
                    <a:pt x="3211830" y="4748574"/>
                  </a:lnTo>
                  <a:lnTo>
                    <a:pt x="4282440" y="2374287"/>
                  </a:lnTo>
                  <a:close/>
                </a:path>
              </a:pathLst>
            </a:custGeom>
            <a:blipFill>
              <a:blip r:embed="rId7"/>
              <a:stretch>
                <a:fillRect t="-637" b="-14490"/>
              </a:stretch>
            </a:blipFill>
          </p:spPr>
        </p:sp>
      </p:grpSp>
      <p:grpSp>
        <p:nvGrpSpPr>
          <p:cNvPr id="44" name="Group 44"/>
          <p:cNvGrpSpPr/>
          <p:nvPr/>
        </p:nvGrpSpPr>
        <p:grpSpPr>
          <a:xfrm>
            <a:off x="4928276" y="402066"/>
            <a:ext cx="4324274" cy="1253269"/>
            <a:chOff x="0" y="0"/>
            <a:chExt cx="1138903" cy="330079"/>
          </a:xfrm>
        </p:grpSpPr>
        <p:sp>
          <p:nvSpPr>
            <p:cNvPr id="45" name="Freeform 45"/>
            <p:cNvSpPr/>
            <p:nvPr/>
          </p:nvSpPr>
          <p:spPr>
            <a:xfrm>
              <a:off x="0" y="0"/>
              <a:ext cx="1138903" cy="330079"/>
            </a:xfrm>
            <a:custGeom>
              <a:avLst/>
              <a:gdLst/>
              <a:ahLst/>
              <a:cxnLst/>
              <a:rect l="l" t="t" r="r" b="b"/>
              <a:pathLst>
                <a:path w="1138903" h="330079">
                  <a:moveTo>
                    <a:pt x="0" y="0"/>
                  </a:moveTo>
                  <a:lnTo>
                    <a:pt x="1138903" y="0"/>
                  </a:lnTo>
                  <a:lnTo>
                    <a:pt x="1138903" y="330079"/>
                  </a:lnTo>
                  <a:lnTo>
                    <a:pt x="0" y="330079"/>
                  </a:lnTo>
                  <a:close/>
                </a:path>
              </a:pathLst>
            </a:custGeom>
            <a:solidFill>
              <a:srgbClr val="530B85"/>
            </a:solidFill>
          </p:spPr>
        </p:sp>
        <p:sp>
          <p:nvSpPr>
            <p:cNvPr id="46" name="TextBox 46"/>
            <p:cNvSpPr txBox="1"/>
            <p:nvPr/>
          </p:nvSpPr>
          <p:spPr>
            <a:xfrm>
              <a:off x="0" y="-19050"/>
              <a:ext cx="1138903" cy="349129"/>
            </a:xfrm>
            <a:prstGeom prst="rect">
              <a:avLst/>
            </a:prstGeom>
          </p:spPr>
          <p:txBody>
            <a:bodyPr lIns="50800" tIns="50800" rIns="50800" bIns="50800" rtlCol="0" anchor="ctr"/>
            <a:lstStyle/>
            <a:p>
              <a:pPr algn="ctr">
                <a:lnSpc>
                  <a:spcPts val="2999"/>
                </a:lnSpc>
              </a:pPr>
              <a:endParaRPr/>
            </a:p>
          </p:txBody>
        </p:sp>
      </p:grpSp>
      <p:sp>
        <p:nvSpPr>
          <p:cNvPr id="47" name="TextBox 47"/>
          <p:cNvSpPr txBox="1"/>
          <p:nvPr/>
        </p:nvSpPr>
        <p:spPr>
          <a:xfrm>
            <a:off x="5473327" y="669925"/>
            <a:ext cx="4059479" cy="736600"/>
          </a:xfrm>
          <a:prstGeom prst="rect">
            <a:avLst/>
          </a:prstGeom>
        </p:spPr>
        <p:txBody>
          <a:bodyPr lIns="0" tIns="0" rIns="0" bIns="0" rtlCol="0" anchor="t">
            <a:spAutoFit/>
          </a:bodyPr>
          <a:lstStyle/>
          <a:p>
            <a:pPr algn="l">
              <a:lnSpc>
                <a:spcPts val="5750"/>
              </a:lnSpc>
            </a:pPr>
            <a:r>
              <a:rPr lang="en-US" sz="5000">
                <a:solidFill>
                  <a:srgbClr val="FFFEFE"/>
                </a:solidFill>
                <a:latin typeface="Garet Bold"/>
                <a:ea typeface="Garet Bold"/>
                <a:cs typeface="Garet Bold"/>
                <a:sym typeface="Garet Bold"/>
              </a:rPr>
              <a:t>BIODATA</a:t>
            </a:r>
          </a:p>
        </p:txBody>
      </p:sp>
    </p:spTree>
    <p:extLst>
      <p:ext uri="{BB962C8B-B14F-4D97-AF65-F5344CB8AC3E}">
        <p14:creationId xmlns:p14="http://schemas.microsoft.com/office/powerpoint/2010/main" val="329357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607548" y="5264243"/>
            <a:ext cx="1119874" cy="1119874"/>
          </a:xfrm>
          <a:custGeom>
            <a:avLst/>
            <a:gdLst/>
            <a:ahLst/>
            <a:cxnLst/>
            <a:rect l="l" t="t" r="r" b="b"/>
            <a:pathLst>
              <a:path w="1119874" h="1119874">
                <a:moveTo>
                  <a:pt x="0" y="0"/>
                </a:moveTo>
                <a:lnTo>
                  <a:pt x="1119874" y="0"/>
                </a:lnTo>
                <a:lnTo>
                  <a:pt x="1119874" y="1119874"/>
                </a:lnTo>
                <a:lnTo>
                  <a:pt x="0" y="111987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607548" y="3823949"/>
            <a:ext cx="1119874" cy="1119874"/>
          </a:xfrm>
          <a:custGeom>
            <a:avLst/>
            <a:gdLst/>
            <a:ahLst/>
            <a:cxnLst/>
            <a:rect l="l" t="t" r="r" b="b"/>
            <a:pathLst>
              <a:path w="1119874" h="1119874">
                <a:moveTo>
                  <a:pt x="0" y="0"/>
                </a:moveTo>
                <a:lnTo>
                  <a:pt x="1119874" y="0"/>
                </a:lnTo>
                <a:lnTo>
                  <a:pt x="1119874" y="1119874"/>
                </a:lnTo>
                <a:lnTo>
                  <a:pt x="0" y="11198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9607548" y="2381710"/>
            <a:ext cx="1119874" cy="1119874"/>
          </a:xfrm>
          <a:custGeom>
            <a:avLst/>
            <a:gdLst/>
            <a:ahLst/>
            <a:cxnLst/>
            <a:rect l="l" t="t" r="r" b="b"/>
            <a:pathLst>
              <a:path w="1119874" h="1119874">
                <a:moveTo>
                  <a:pt x="0" y="0"/>
                </a:moveTo>
                <a:lnTo>
                  <a:pt x="1119874" y="0"/>
                </a:lnTo>
                <a:lnTo>
                  <a:pt x="1119874" y="1119874"/>
                </a:lnTo>
                <a:lnTo>
                  <a:pt x="0" y="111987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9607548" y="8144628"/>
            <a:ext cx="1119874" cy="1119874"/>
          </a:xfrm>
          <a:custGeom>
            <a:avLst/>
            <a:gdLst/>
            <a:ahLst/>
            <a:cxnLst/>
            <a:rect l="l" t="t" r="r" b="b"/>
            <a:pathLst>
              <a:path w="1119874" h="1119874">
                <a:moveTo>
                  <a:pt x="0" y="0"/>
                </a:moveTo>
                <a:lnTo>
                  <a:pt x="1119874" y="0"/>
                </a:lnTo>
                <a:lnTo>
                  <a:pt x="1119874" y="1119874"/>
                </a:lnTo>
                <a:lnTo>
                  <a:pt x="0" y="111987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9607548" y="6704334"/>
            <a:ext cx="1119874" cy="1119874"/>
          </a:xfrm>
          <a:custGeom>
            <a:avLst/>
            <a:gdLst/>
            <a:ahLst/>
            <a:cxnLst/>
            <a:rect l="l" t="t" r="r" b="b"/>
            <a:pathLst>
              <a:path w="1119874" h="1119874">
                <a:moveTo>
                  <a:pt x="0" y="0"/>
                </a:moveTo>
                <a:lnTo>
                  <a:pt x="1119874" y="0"/>
                </a:lnTo>
                <a:lnTo>
                  <a:pt x="1119874" y="1119874"/>
                </a:lnTo>
                <a:lnTo>
                  <a:pt x="0" y="11198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9808624" y="2582786"/>
            <a:ext cx="717722" cy="717722"/>
          </a:xfrm>
          <a:custGeom>
            <a:avLst/>
            <a:gdLst/>
            <a:ahLst/>
            <a:cxnLst/>
            <a:rect l="l" t="t" r="r" b="b"/>
            <a:pathLst>
              <a:path w="717722" h="717722">
                <a:moveTo>
                  <a:pt x="0" y="0"/>
                </a:moveTo>
                <a:lnTo>
                  <a:pt x="717722" y="0"/>
                </a:lnTo>
                <a:lnTo>
                  <a:pt x="717722" y="717722"/>
                </a:lnTo>
                <a:lnTo>
                  <a:pt x="0" y="71772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9777429" y="3993831"/>
            <a:ext cx="780112" cy="780112"/>
          </a:xfrm>
          <a:custGeom>
            <a:avLst/>
            <a:gdLst/>
            <a:ahLst/>
            <a:cxnLst/>
            <a:rect l="l" t="t" r="r" b="b"/>
            <a:pathLst>
              <a:path w="780112" h="780112">
                <a:moveTo>
                  <a:pt x="0" y="0"/>
                </a:moveTo>
                <a:lnTo>
                  <a:pt x="780112" y="0"/>
                </a:lnTo>
                <a:lnTo>
                  <a:pt x="780112" y="780112"/>
                </a:lnTo>
                <a:lnTo>
                  <a:pt x="0" y="78011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9765297" y="5421992"/>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9782463" y="6884456"/>
            <a:ext cx="775078" cy="775078"/>
          </a:xfrm>
          <a:custGeom>
            <a:avLst/>
            <a:gdLst/>
            <a:ahLst/>
            <a:cxnLst/>
            <a:rect l="l" t="t" r="r" b="b"/>
            <a:pathLst>
              <a:path w="775078" h="775078">
                <a:moveTo>
                  <a:pt x="0" y="0"/>
                </a:moveTo>
                <a:lnTo>
                  <a:pt x="775078" y="0"/>
                </a:lnTo>
                <a:lnTo>
                  <a:pt x="775078" y="775078"/>
                </a:lnTo>
                <a:lnTo>
                  <a:pt x="0" y="77507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a:off x="9765297" y="8311371"/>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2" name="Freeform 12"/>
          <p:cNvSpPr/>
          <p:nvPr/>
        </p:nvSpPr>
        <p:spPr>
          <a:xfrm>
            <a:off x="1159665" y="2721954"/>
            <a:ext cx="7581538" cy="6330584"/>
          </a:xfrm>
          <a:custGeom>
            <a:avLst/>
            <a:gdLst/>
            <a:ahLst/>
            <a:cxnLst/>
            <a:rect l="l" t="t" r="r" b="b"/>
            <a:pathLst>
              <a:path w="7581538" h="6330584">
                <a:moveTo>
                  <a:pt x="0" y="0"/>
                </a:moveTo>
                <a:lnTo>
                  <a:pt x="7581538" y="0"/>
                </a:lnTo>
                <a:lnTo>
                  <a:pt x="7581538" y="6330584"/>
                </a:lnTo>
                <a:lnTo>
                  <a:pt x="0" y="6330584"/>
                </a:lnTo>
                <a:lnTo>
                  <a:pt x="0" y="0"/>
                </a:lnTo>
                <a:close/>
              </a:path>
            </a:pathLst>
          </a:custGeom>
          <a:blipFill>
            <a:blip r:embed="rId16">
              <a:extLst>
                <a:ext uri="{96DAC541-7B7A-43D3-8B79-37D633B846F1}">
                  <asvg:svgBlip xmlns="" xmlns:asvg="http://schemas.microsoft.com/office/drawing/2016/SVG/main" r:embed="rId17"/>
                </a:ext>
              </a:extLst>
            </a:blip>
            <a:stretch>
              <a:fillRect t="-100" b="-100"/>
            </a:stretch>
          </a:blipFill>
        </p:spPr>
      </p:sp>
      <p:sp>
        <p:nvSpPr>
          <p:cNvPr id="13" name="Freeform 13"/>
          <p:cNvSpPr/>
          <p:nvPr/>
        </p:nvSpPr>
        <p:spPr>
          <a:xfrm>
            <a:off x="2055887" y="7090397"/>
            <a:ext cx="717722" cy="717722"/>
          </a:xfrm>
          <a:custGeom>
            <a:avLst/>
            <a:gdLst/>
            <a:ahLst/>
            <a:cxnLst/>
            <a:rect l="l" t="t" r="r" b="b"/>
            <a:pathLst>
              <a:path w="717722" h="717722">
                <a:moveTo>
                  <a:pt x="0" y="0"/>
                </a:moveTo>
                <a:lnTo>
                  <a:pt x="717722" y="0"/>
                </a:lnTo>
                <a:lnTo>
                  <a:pt x="717722" y="717722"/>
                </a:lnTo>
                <a:lnTo>
                  <a:pt x="0" y="71772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1993498" y="5064820"/>
            <a:ext cx="780112" cy="780112"/>
          </a:xfrm>
          <a:custGeom>
            <a:avLst/>
            <a:gdLst/>
            <a:ahLst/>
            <a:cxnLst/>
            <a:rect l="l" t="t" r="r" b="b"/>
            <a:pathLst>
              <a:path w="780112" h="780112">
                <a:moveTo>
                  <a:pt x="0" y="0"/>
                </a:moveTo>
                <a:lnTo>
                  <a:pt x="780111" y="0"/>
                </a:lnTo>
                <a:lnTo>
                  <a:pt x="780111" y="780111"/>
                </a:lnTo>
                <a:lnTo>
                  <a:pt x="0" y="78011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3439553" y="3591643"/>
            <a:ext cx="804376" cy="804376"/>
          </a:xfrm>
          <a:custGeom>
            <a:avLst/>
            <a:gdLst/>
            <a:ahLst/>
            <a:cxnLst/>
            <a:rect l="l" t="t" r="r" b="b"/>
            <a:pathLst>
              <a:path w="804376" h="804376">
                <a:moveTo>
                  <a:pt x="0" y="0"/>
                </a:moveTo>
                <a:lnTo>
                  <a:pt x="804377" y="0"/>
                </a:lnTo>
                <a:lnTo>
                  <a:pt x="804377" y="804376"/>
                </a:lnTo>
                <a:lnTo>
                  <a:pt x="0" y="80437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5597208" y="3620941"/>
            <a:ext cx="775078" cy="775078"/>
          </a:xfrm>
          <a:custGeom>
            <a:avLst/>
            <a:gdLst/>
            <a:ahLst/>
            <a:cxnLst/>
            <a:rect l="l" t="t" r="r" b="b"/>
            <a:pathLst>
              <a:path w="775078" h="775078">
                <a:moveTo>
                  <a:pt x="0" y="0"/>
                </a:moveTo>
                <a:lnTo>
                  <a:pt x="775079" y="0"/>
                </a:lnTo>
                <a:lnTo>
                  <a:pt x="775079" y="775078"/>
                </a:lnTo>
                <a:lnTo>
                  <a:pt x="0" y="77507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7" name="Freeform 17"/>
          <p:cNvSpPr/>
          <p:nvPr/>
        </p:nvSpPr>
        <p:spPr>
          <a:xfrm>
            <a:off x="7028021" y="5019804"/>
            <a:ext cx="804376" cy="804376"/>
          </a:xfrm>
          <a:custGeom>
            <a:avLst/>
            <a:gdLst/>
            <a:ahLst/>
            <a:cxnLst/>
            <a:rect l="l" t="t" r="r" b="b"/>
            <a:pathLst>
              <a:path w="804376" h="804376">
                <a:moveTo>
                  <a:pt x="0" y="0"/>
                </a:moveTo>
                <a:lnTo>
                  <a:pt x="804376" y="0"/>
                </a:lnTo>
                <a:lnTo>
                  <a:pt x="804376" y="804376"/>
                </a:lnTo>
                <a:lnTo>
                  <a:pt x="0" y="80437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8" name="Freeform 18"/>
          <p:cNvSpPr/>
          <p:nvPr/>
        </p:nvSpPr>
        <p:spPr>
          <a:xfrm>
            <a:off x="7028021" y="7005876"/>
            <a:ext cx="923961" cy="915876"/>
          </a:xfrm>
          <a:custGeom>
            <a:avLst/>
            <a:gdLst/>
            <a:ahLst/>
            <a:cxnLst/>
            <a:rect l="l" t="t" r="r" b="b"/>
            <a:pathLst>
              <a:path w="923961" h="915876">
                <a:moveTo>
                  <a:pt x="0" y="0"/>
                </a:moveTo>
                <a:lnTo>
                  <a:pt x="923961" y="0"/>
                </a:lnTo>
                <a:lnTo>
                  <a:pt x="923961" y="915876"/>
                </a:lnTo>
                <a:lnTo>
                  <a:pt x="0" y="915876"/>
                </a:lnTo>
                <a:lnTo>
                  <a:pt x="0" y="0"/>
                </a:lnTo>
                <a:close/>
              </a:path>
            </a:pathLst>
          </a:custGeom>
          <a:blipFill>
            <a:blip r:embed="rId18">
              <a:extLst>
                <a:ext uri="{96DAC541-7B7A-43D3-8B79-37D633B846F1}">
                  <asvg:svgBlip xmlns="" xmlns:asvg="http://schemas.microsoft.com/office/drawing/2016/SVG/main" r:embed="rId19"/>
                </a:ext>
              </a:extLst>
            </a:blip>
            <a:stretch>
              <a:fillRect l="-73" r="-73"/>
            </a:stretch>
          </a:blipFill>
        </p:spPr>
      </p:sp>
      <p:sp>
        <p:nvSpPr>
          <p:cNvPr id="19" name="TextBox 19"/>
          <p:cNvSpPr txBox="1"/>
          <p:nvPr/>
        </p:nvSpPr>
        <p:spPr>
          <a:xfrm>
            <a:off x="10909787" y="2653739"/>
            <a:ext cx="6511976" cy="1370797"/>
          </a:xfrm>
          <a:prstGeom prst="rect">
            <a:avLst/>
          </a:prstGeom>
        </p:spPr>
        <p:txBody>
          <a:bodyPr lIns="0" tIns="0" rIns="0" bIns="0" rtlCol="0" anchor="t">
            <a:spAutoFit/>
          </a:bodyPr>
          <a:lstStyle/>
          <a:p>
            <a:pPr algn="just">
              <a:lnSpc>
                <a:spcPts val="2144"/>
              </a:lnSpc>
            </a:pPr>
            <a:r>
              <a:rPr lang="en-US" sz="1531">
                <a:solidFill>
                  <a:srgbClr val="292828"/>
                </a:solidFill>
                <a:latin typeface="Poppins Medium"/>
                <a:ea typeface="Poppins Medium"/>
                <a:cs typeface="Poppins Medium"/>
                <a:sym typeface="Poppins Medium"/>
              </a:rPr>
              <a:t>Memanfaatkan teknologi untuk mengotomatiskan pemeriksaan dan pelaporan kepatuhan dapat membantu lembaga pemerintah mematuhi peraturan dan mencegah pelanggaran etika.</a:t>
            </a:r>
          </a:p>
          <a:p>
            <a:pPr algn="just">
              <a:lnSpc>
                <a:spcPts val="2144"/>
              </a:lnSpc>
            </a:pPr>
            <a:endParaRPr lang="en-US" sz="1531">
              <a:solidFill>
                <a:srgbClr val="292828"/>
              </a:solidFill>
              <a:latin typeface="Poppins Medium"/>
              <a:ea typeface="Poppins Medium"/>
              <a:cs typeface="Poppins Medium"/>
              <a:sym typeface="Poppins Medium"/>
            </a:endParaRPr>
          </a:p>
        </p:txBody>
      </p:sp>
      <p:sp>
        <p:nvSpPr>
          <p:cNvPr id="20" name="TextBox 20"/>
          <p:cNvSpPr txBox="1"/>
          <p:nvPr/>
        </p:nvSpPr>
        <p:spPr>
          <a:xfrm>
            <a:off x="10909787" y="4139312"/>
            <a:ext cx="6511976" cy="837397"/>
          </a:xfrm>
          <a:prstGeom prst="rect">
            <a:avLst/>
          </a:prstGeom>
        </p:spPr>
        <p:txBody>
          <a:bodyPr lIns="0" tIns="0" rIns="0" bIns="0" rtlCol="0" anchor="t">
            <a:spAutoFit/>
          </a:bodyPr>
          <a:lstStyle/>
          <a:p>
            <a:pPr algn="just">
              <a:lnSpc>
                <a:spcPts val="2144"/>
              </a:lnSpc>
            </a:pPr>
            <a:r>
              <a:rPr lang="en-US" sz="1531">
                <a:solidFill>
                  <a:srgbClr val="292828"/>
                </a:solidFill>
                <a:latin typeface="Poppins Medium"/>
                <a:ea typeface="Poppins Medium"/>
                <a:cs typeface="Poppins Medium"/>
                <a:sym typeface="Poppins Medium"/>
              </a:rPr>
              <a:t>Memanfaatkan analisis data untuk mendapatkan wawasan tentang operasi pemerintah dapat membantu mengidentifikasi area yang perlu ditingkatkan</a:t>
            </a:r>
          </a:p>
        </p:txBody>
      </p:sp>
      <p:sp>
        <p:nvSpPr>
          <p:cNvPr id="21" name="TextBox 21"/>
          <p:cNvSpPr txBox="1"/>
          <p:nvPr/>
        </p:nvSpPr>
        <p:spPr>
          <a:xfrm>
            <a:off x="10909787" y="5621438"/>
            <a:ext cx="6511976" cy="837397"/>
          </a:xfrm>
          <a:prstGeom prst="rect">
            <a:avLst/>
          </a:prstGeom>
        </p:spPr>
        <p:txBody>
          <a:bodyPr lIns="0" tIns="0" rIns="0" bIns="0" rtlCol="0" anchor="t">
            <a:spAutoFit/>
          </a:bodyPr>
          <a:lstStyle/>
          <a:p>
            <a:pPr algn="just">
              <a:lnSpc>
                <a:spcPts val="2144"/>
              </a:lnSpc>
            </a:pPr>
            <a:r>
              <a:rPr lang="en-US" sz="1531">
                <a:solidFill>
                  <a:srgbClr val="292828"/>
                </a:solidFill>
                <a:latin typeface="Poppins Medium"/>
                <a:ea typeface="Poppins Medium"/>
                <a:cs typeface="Poppins Medium"/>
                <a:sym typeface="Poppins Medium"/>
              </a:rPr>
              <a:t> Memperkuat keamanan siber untuk melindungi data dan sistem pemerintah sangat penting untuk menjaga integritas tata kelola digital dan mencegah ancaman siber</a:t>
            </a:r>
          </a:p>
        </p:txBody>
      </p:sp>
      <p:sp>
        <p:nvSpPr>
          <p:cNvPr id="22" name="TextBox 22"/>
          <p:cNvSpPr txBox="1"/>
          <p:nvPr/>
        </p:nvSpPr>
        <p:spPr>
          <a:xfrm>
            <a:off x="10909787" y="7073907"/>
            <a:ext cx="6511976" cy="1104097"/>
          </a:xfrm>
          <a:prstGeom prst="rect">
            <a:avLst/>
          </a:prstGeom>
        </p:spPr>
        <p:txBody>
          <a:bodyPr lIns="0" tIns="0" rIns="0" bIns="0" rtlCol="0" anchor="t">
            <a:spAutoFit/>
          </a:bodyPr>
          <a:lstStyle/>
          <a:p>
            <a:pPr algn="just">
              <a:lnSpc>
                <a:spcPts val="2144"/>
              </a:lnSpc>
            </a:pPr>
            <a:r>
              <a:rPr lang="en-US" sz="1531">
                <a:solidFill>
                  <a:srgbClr val="292828"/>
                </a:solidFill>
                <a:latin typeface="Poppins Medium"/>
                <a:ea typeface="Poppins Medium"/>
                <a:cs typeface="Poppins Medium"/>
                <a:sym typeface="Poppins Medium"/>
              </a:rPr>
              <a:t>Berinvestasi dalam keterampilan digital pegawai pemerintah memastikan bahwa mereka dapat secara efektif menggunakan perangkat teknologi dan memahami pentingnya transparansi dan akuntabilitas dalam peran mereka.</a:t>
            </a:r>
          </a:p>
        </p:txBody>
      </p:sp>
      <p:sp>
        <p:nvSpPr>
          <p:cNvPr id="23" name="TextBox 23"/>
          <p:cNvSpPr txBox="1"/>
          <p:nvPr/>
        </p:nvSpPr>
        <p:spPr>
          <a:xfrm>
            <a:off x="10909787" y="8526376"/>
            <a:ext cx="6511976" cy="1370797"/>
          </a:xfrm>
          <a:prstGeom prst="rect">
            <a:avLst/>
          </a:prstGeom>
        </p:spPr>
        <p:txBody>
          <a:bodyPr lIns="0" tIns="0" rIns="0" bIns="0" rtlCol="0" anchor="t">
            <a:spAutoFit/>
          </a:bodyPr>
          <a:lstStyle/>
          <a:p>
            <a:pPr algn="just">
              <a:lnSpc>
                <a:spcPts val="2144"/>
              </a:lnSpc>
            </a:pPr>
            <a:r>
              <a:rPr lang="en-US" sz="1531">
                <a:solidFill>
                  <a:srgbClr val="292828"/>
                </a:solidFill>
                <a:latin typeface="Poppins Medium"/>
                <a:ea typeface="Poppins Medium"/>
                <a:cs typeface="Poppins Medium"/>
                <a:sym typeface="Poppins Medium"/>
              </a:rPr>
              <a:t>Mendorong kolaborasi dan berbagi informasi antar lembaga pemerintah melalui platform digital dapat menghasilkan upaya tata kelola pemerintahan yang lebih terkoordinasi dan transparan.</a:t>
            </a:r>
          </a:p>
          <a:p>
            <a:pPr algn="just">
              <a:lnSpc>
                <a:spcPts val="2144"/>
              </a:lnSpc>
            </a:pPr>
            <a:endParaRPr lang="en-US" sz="1531">
              <a:solidFill>
                <a:srgbClr val="292828"/>
              </a:solidFill>
              <a:latin typeface="Poppins Medium"/>
              <a:ea typeface="Poppins Medium"/>
              <a:cs typeface="Poppins Medium"/>
              <a:sym typeface="Poppins Medium"/>
            </a:endParaRPr>
          </a:p>
        </p:txBody>
      </p:sp>
      <p:sp>
        <p:nvSpPr>
          <p:cNvPr id="24" name="TextBox 24"/>
          <p:cNvSpPr txBox="1"/>
          <p:nvPr/>
        </p:nvSpPr>
        <p:spPr>
          <a:xfrm>
            <a:off x="10909787" y="2267410"/>
            <a:ext cx="5872193" cy="399879"/>
          </a:xfrm>
          <a:prstGeom prst="rect">
            <a:avLst/>
          </a:prstGeom>
        </p:spPr>
        <p:txBody>
          <a:bodyPr lIns="0" tIns="0" rIns="0" bIns="0" rtlCol="0" anchor="t">
            <a:spAutoFit/>
          </a:bodyPr>
          <a:lstStyle/>
          <a:p>
            <a:pPr algn="just">
              <a:lnSpc>
                <a:spcPts val="2634"/>
              </a:lnSpc>
            </a:pPr>
            <a:r>
              <a:rPr lang="en-US" sz="1880">
                <a:solidFill>
                  <a:srgbClr val="000000"/>
                </a:solidFill>
                <a:latin typeface="Poppins Ultra-Bold"/>
                <a:ea typeface="Poppins Ultra-Bold"/>
                <a:cs typeface="Poppins Ultra-Bold"/>
                <a:sym typeface="Poppins Ultra-Bold"/>
              </a:rPr>
              <a:t>Teknologi Kepatuhan terhadap Peraturan</a:t>
            </a:r>
          </a:p>
        </p:txBody>
      </p:sp>
      <p:sp>
        <p:nvSpPr>
          <p:cNvPr id="25" name="TextBox 25"/>
          <p:cNvSpPr txBox="1"/>
          <p:nvPr/>
        </p:nvSpPr>
        <p:spPr>
          <a:xfrm>
            <a:off x="10909787" y="3729663"/>
            <a:ext cx="5010246" cy="399879"/>
          </a:xfrm>
          <a:prstGeom prst="rect">
            <a:avLst/>
          </a:prstGeom>
        </p:spPr>
        <p:txBody>
          <a:bodyPr lIns="0" tIns="0" rIns="0" bIns="0" rtlCol="0" anchor="t">
            <a:spAutoFit/>
          </a:bodyPr>
          <a:lstStyle/>
          <a:p>
            <a:pPr algn="just">
              <a:lnSpc>
                <a:spcPts val="2634"/>
              </a:lnSpc>
            </a:pPr>
            <a:r>
              <a:rPr lang="en-US" sz="1880">
                <a:solidFill>
                  <a:srgbClr val="000000"/>
                </a:solidFill>
                <a:latin typeface="Poppins Ultra-Bold"/>
                <a:ea typeface="Poppins Ultra-Bold"/>
                <a:cs typeface="Poppins Ultra-Bold"/>
                <a:sym typeface="Poppins Ultra-Bold"/>
              </a:rPr>
              <a:t>Analisis dan Pelaporan Data</a:t>
            </a:r>
          </a:p>
        </p:txBody>
      </p:sp>
      <p:sp>
        <p:nvSpPr>
          <p:cNvPr id="26" name="TextBox 26"/>
          <p:cNvSpPr txBox="1"/>
          <p:nvPr/>
        </p:nvSpPr>
        <p:spPr>
          <a:xfrm>
            <a:off x="10909787" y="5213088"/>
            <a:ext cx="5010246" cy="399879"/>
          </a:xfrm>
          <a:prstGeom prst="rect">
            <a:avLst/>
          </a:prstGeom>
        </p:spPr>
        <p:txBody>
          <a:bodyPr lIns="0" tIns="0" rIns="0" bIns="0" rtlCol="0" anchor="t">
            <a:spAutoFit/>
          </a:bodyPr>
          <a:lstStyle/>
          <a:p>
            <a:pPr algn="just">
              <a:lnSpc>
                <a:spcPts val="2634"/>
              </a:lnSpc>
            </a:pPr>
            <a:r>
              <a:rPr lang="en-US" sz="1880">
                <a:solidFill>
                  <a:srgbClr val="000000"/>
                </a:solidFill>
                <a:latin typeface="Poppins Ultra-Bold"/>
                <a:ea typeface="Poppins Ultra-Bold"/>
                <a:cs typeface="Poppins Ultra-Bold"/>
                <a:sym typeface="Poppins Ultra-Bold"/>
              </a:rPr>
              <a:t>Tindakan Keamanan Siber</a:t>
            </a:r>
          </a:p>
        </p:txBody>
      </p:sp>
      <p:sp>
        <p:nvSpPr>
          <p:cNvPr id="27" name="TextBox 27"/>
          <p:cNvSpPr txBox="1"/>
          <p:nvPr/>
        </p:nvSpPr>
        <p:spPr>
          <a:xfrm>
            <a:off x="10909787" y="6695213"/>
            <a:ext cx="5731793" cy="399879"/>
          </a:xfrm>
          <a:prstGeom prst="rect">
            <a:avLst/>
          </a:prstGeom>
        </p:spPr>
        <p:txBody>
          <a:bodyPr lIns="0" tIns="0" rIns="0" bIns="0" rtlCol="0" anchor="t">
            <a:spAutoFit/>
          </a:bodyPr>
          <a:lstStyle/>
          <a:p>
            <a:pPr algn="just">
              <a:lnSpc>
                <a:spcPts val="2634"/>
              </a:lnSpc>
            </a:pPr>
            <a:r>
              <a:rPr lang="en-US" sz="1880">
                <a:solidFill>
                  <a:srgbClr val="000000"/>
                </a:solidFill>
                <a:latin typeface="Poppins Ultra-Bold"/>
                <a:ea typeface="Poppins Ultra-Bold"/>
                <a:cs typeface="Poppins Ultra-Bold"/>
                <a:sym typeface="Poppins Ultra-Bold"/>
              </a:rPr>
              <a:t>Pelatihan dan Pengembangan Kapasitas</a:t>
            </a:r>
          </a:p>
        </p:txBody>
      </p:sp>
      <p:sp>
        <p:nvSpPr>
          <p:cNvPr id="28" name="TextBox 28"/>
          <p:cNvSpPr txBox="1"/>
          <p:nvPr/>
        </p:nvSpPr>
        <p:spPr>
          <a:xfrm>
            <a:off x="10909787" y="8147682"/>
            <a:ext cx="3620866" cy="399879"/>
          </a:xfrm>
          <a:prstGeom prst="rect">
            <a:avLst/>
          </a:prstGeom>
        </p:spPr>
        <p:txBody>
          <a:bodyPr lIns="0" tIns="0" rIns="0" bIns="0" rtlCol="0" anchor="t">
            <a:spAutoFit/>
          </a:bodyPr>
          <a:lstStyle/>
          <a:p>
            <a:pPr algn="just">
              <a:lnSpc>
                <a:spcPts val="2634"/>
              </a:lnSpc>
            </a:pPr>
            <a:r>
              <a:rPr lang="en-US" sz="1880">
                <a:solidFill>
                  <a:srgbClr val="000000"/>
                </a:solidFill>
                <a:latin typeface="Poppins Ultra-Bold"/>
                <a:ea typeface="Poppins Ultra-Bold"/>
                <a:cs typeface="Poppins Ultra-Bold"/>
                <a:sym typeface="Poppins Ultra-Bold"/>
              </a:rPr>
              <a:t>Kolaborasi Lintas Lembaga</a:t>
            </a:r>
          </a:p>
        </p:txBody>
      </p:sp>
      <p:sp>
        <p:nvSpPr>
          <p:cNvPr id="29" name="TextBox 29"/>
          <p:cNvSpPr txBox="1"/>
          <p:nvPr/>
        </p:nvSpPr>
        <p:spPr>
          <a:xfrm>
            <a:off x="3015259" y="811941"/>
            <a:ext cx="12257483" cy="676275"/>
          </a:xfrm>
          <a:prstGeom prst="rect">
            <a:avLst/>
          </a:prstGeom>
        </p:spPr>
        <p:txBody>
          <a:bodyPr lIns="0" tIns="0" rIns="0" bIns="0" rtlCol="0" anchor="t">
            <a:spAutoFit/>
          </a:bodyPr>
          <a:lstStyle/>
          <a:p>
            <a:pPr algn="ctr">
              <a:lnSpc>
                <a:spcPts val="4799"/>
              </a:lnSpc>
            </a:pPr>
            <a:r>
              <a:rPr lang="en-US" sz="3999">
                <a:solidFill>
                  <a:srgbClr val="000000"/>
                </a:solidFill>
                <a:latin typeface="Poppins Ultra-Bold"/>
                <a:ea typeface="Poppins Ultra-Bold"/>
                <a:cs typeface="Poppins Ultra-Bold"/>
                <a:sym typeface="Poppins Ultra-Bold"/>
              </a:rPr>
              <a:t>Strategi Optimalisasi Transformasi Digital</a:t>
            </a:r>
          </a:p>
        </p:txBody>
      </p:sp>
      <p:sp>
        <p:nvSpPr>
          <p:cNvPr id="30" name="TextBox 30"/>
          <p:cNvSpPr txBox="1"/>
          <p:nvPr/>
        </p:nvSpPr>
        <p:spPr>
          <a:xfrm>
            <a:off x="3149319" y="1600660"/>
            <a:ext cx="12257483" cy="514350"/>
          </a:xfrm>
          <a:prstGeom prst="rect">
            <a:avLst/>
          </a:prstGeom>
        </p:spPr>
        <p:txBody>
          <a:bodyPr lIns="0" tIns="0" rIns="0" bIns="0" rtlCol="0" anchor="t">
            <a:spAutoFit/>
          </a:bodyPr>
          <a:lstStyle/>
          <a:p>
            <a:pPr algn="ctr">
              <a:lnSpc>
                <a:spcPts val="3600"/>
              </a:lnSpc>
            </a:pPr>
            <a:r>
              <a:rPr lang="en-US" sz="3000">
                <a:solidFill>
                  <a:srgbClr val="000000"/>
                </a:solidFill>
                <a:latin typeface="Poppins"/>
                <a:ea typeface="Poppins"/>
                <a:cs typeface="Poppins"/>
                <a:sym typeface="Poppins"/>
              </a:rPr>
              <a:t>(Lanjutan...)</a:t>
            </a:r>
          </a:p>
        </p:txBody>
      </p:sp>
      <p:sp>
        <p:nvSpPr>
          <p:cNvPr id="31" name="TextBox 31"/>
          <p:cNvSpPr txBox="1"/>
          <p:nvPr/>
        </p:nvSpPr>
        <p:spPr>
          <a:xfrm>
            <a:off x="16448313" y="9506648"/>
            <a:ext cx="2305949" cy="390525"/>
          </a:xfrm>
          <a:prstGeom prst="rect">
            <a:avLst/>
          </a:prstGeom>
        </p:spPr>
        <p:txBody>
          <a:bodyPr lIns="0" tIns="0" rIns="0" bIns="0" rtlCol="0" anchor="t">
            <a:spAutoFit/>
          </a:bodyPr>
          <a:lstStyle/>
          <a:p>
            <a:pPr algn="ctr">
              <a:lnSpc>
                <a:spcPts val="2999"/>
              </a:lnSpc>
            </a:pPr>
            <a:r>
              <a:rPr lang="en-US" sz="2499">
                <a:solidFill>
                  <a:srgbClr val="000000"/>
                </a:solidFill>
                <a:latin typeface="Poppins"/>
                <a:ea typeface="Poppins"/>
                <a:cs typeface="Poppins"/>
                <a:sym typeface="Poppins"/>
              </a:rPr>
              <a:t>13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15259" y="811941"/>
            <a:ext cx="12257483" cy="676275"/>
          </a:xfrm>
          <a:prstGeom prst="rect">
            <a:avLst/>
          </a:prstGeom>
        </p:spPr>
        <p:txBody>
          <a:bodyPr lIns="0" tIns="0" rIns="0" bIns="0" rtlCol="0" anchor="t">
            <a:spAutoFit/>
          </a:bodyPr>
          <a:lstStyle/>
          <a:p>
            <a:pPr algn="ctr">
              <a:lnSpc>
                <a:spcPts val="4799"/>
              </a:lnSpc>
            </a:pPr>
            <a:r>
              <a:rPr lang="en-US" sz="3999">
                <a:solidFill>
                  <a:srgbClr val="000000"/>
                </a:solidFill>
                <a:latin typeface="Poppins Ultra-Bold"/>
                <a:ea typeface="Poppins Ultra-Bold"/>
                <a:cs typeface="Poppins Ultra-Bold"/>
                <a:sym typeface="Poppins Ultra-Bold"/>
              </a:rPr>
              <a:t>Strategi Optimalisasi Transformasi Digital</a:t>
            </a:r>
          </a:p>
        </p:txBody>
      </p:sp>
      <p:sp>
        <p:nvSpPr>
          <p:cNvPr id="3" name="Freeform 3"/>
          <p:cNvSpPr/>
          <p:nvPr/>
        </p:nvSpPr>
        <p:spPr>
          <a:xfrm>
            <a:off x="9607548" y="5264243"/>
            <a:ext cx="1119874" cy="1119874"/>
          </a:xfrm>
          <a:custGeom>
            <a:avLst/>
            <a:gdLst/>
            <a:ahLst/>
            <a:cxnLst/>
            <a:rect l="l" t="t" r="r" b="b"/>
            <a:pathLst>
              <a:path w="1119874" h="1119874">
                <a:moveTo>
                  <a:pt x="0" y="0"/>
                </a:moveTo>
                <a:lnTo>
                  <a:pt x="1119874" y="0"/>
                </a:lnTo>
                <a:lnTo>
                  <a:pt x="1119874" y="1119874"/>
                </a:lnTo>
                <a:lnTo>
                  <a:pt x="0" y="111987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9607548" y="3823949"/>
            <a:ext cx="1119874" cy="1119874"/>
          </a:xfrm>
          <a:custGeom>
            <a:avLst/>
            <a:gdLst/>
            <a:ahLst/>
            <a:cxnLst/>
            <a:rect l="l" t="t" r="r" b="b"/>
            <a:pathLst>
              <a:path w="1119874" h="1119874">
                <a:moveTo>
                  <a:pt x="0" y="0"/>
                </a:moveTo>
                <a:lnTo>
                  <a:pt x="1119874" y="0"/>
                </a:lnTo>
                <a:lnTo>
                  <a:pt x="1119874" y="1119874"/>
                </a:lnTo>
                <a:lnTo>
                  <a:pt x="0" y="11198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9607548" y="2381710"/>
            <a:ext cx="1119874" cy="1119874"/>
          </a:xfrm>
          <a:custGeom>
            <a:avLst/>
            <a:gdLst/>
            <a:ahLst/>
            <a:cxnLst/>
            <a:rect l="l" t="t" r="r" b="b"/>
            <a:pathLst>
              <a:path w="1119874" h="1119874">
                <a:moveTo>
                  <a:pt x="0" y="0"/>
                </a:moveTo>
                <a:lnTo>
                  <a:pt x="1119874" y="0"/>
                </a:lnTo>
                <a:lnTo>
                  <a:pt x="1119874" y="1119874"/>
                </a:lnTo>
                <a:lnTo>
                  <a:pt x="0" y="111987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9607548" y="8144628"/>
            <a:ext cx="1119874" cy="1119874"/>
          </a:xfrm>
          <a:custGeom>
            <a:avLst/>
            <a:gdLst/>
            <a:ahLst/>
            <a:cxnLst/>
            <a:rect l="l" t="t" r="r" b="b"/>
            <a:pathLst>
              <a:path w="1119874" h="1119874">
                <a:moveTo>
                  <a:pt x="0" y="0"/>
                </a:moveTo>
                <a:lnTo>
                  <a:pt x="1119874" y="0"/>
                </a:lnTo>
                <a:lnTo>
                  <a:pt x="1119874" y="1119874"/>
                </a:lnTo>
                <a:lnTo>
                  <a:pt x="0" y="111987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9607548" y="6704334"/>
            <a:ext cx="1119874" cy="1119874"/>
          </a:xfrm>
          <a:custGeom>
            <a:avLst/>
            <a:gdLst/>
            <a:ahLst/>
            <a:cxnLst/>
            <a:rect l="l" t="t" r="r" b="b"/>
            <a:pathLst>
              <a:path w="1119874" h="1119874">
                <a:moveTo>
                  <a:pt x="0" y="0"/>
                </a:moveTo>
                <a:lnTo>
                  <a:pt x="1119874" y="0"/>
                </a:lnTo>
                <a:lnTo>
                  <a:pt x="1119874" y="1119874"/>
                </a:lnTo>
                <a:lnTo>
                  <a:pt x="0" y="11198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9808624" y="2582786"/>
            <a:ext cx="717722" cy="717722"/>
          </a:xfrm>
          <a:custGeom>
            <a:avLst/>
            <a:gdLst/>
            <a:ahLst/>
            <a:cxnLst/>
            <a:rect l="l" t="t" r="r" b="b"/>
            <a:pathLst>
              <a:path w="717722" h="717722">
                <a:moveTo>
                  <a:pt x="0" y="0"/>
                </a:moveTo>
                <a:lnTo>
                  <a:pt x="717722" y="0"/>
                </a:lnTo>
                <a:lnTo>
                  <a:pt x="717722" y="717722"/>
                </a:lnTo>
                <a:lnTo>
                  <a:pt x="0" y="71772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9777429" y="3993831"/>
            <a:ext cx="780112" cy="780112"/>
          </a:xfrm>
          <a:custGeom>
            <a:avLst/>
            <a:gdLst/>
            <a:ahLst/>
            <a:cxnLst/>
            <a:rect l="l" t="t" r="r" b="b"/>
            <a:pathLst>
              <a:path w="780112" h="780112">
                <a:moveTo>
                  <a:pt x="0" y="0"/>
                </a:moveTo>
                <a:lnTo>
                  <a:pt x="780112" y="0"/>
                </a:lnTo>
                <a:lnTo>
                  <a:pt x="780112" y="780112"/>
                </a:lnTo>
                <a:lnTo>
                  <a:pt x="0" y="78011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9765297" y="5421992"/>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a:off x="9782463" y="6884456"/>
            <a:ext cx="775078" cy="775078"/>
          </a:xfrm>
          <a:custGeom>
            <a:avLst/>
            <a:gdLst/>
            <a:ahLst/>
            <a:cxnLst/>
            <a:rect l="l" t="t" r="r" b="b"/>
            <a:pathLst>
              <a:path w="775078" h="775078">
                <a:moveTo>
                  <a:pt x="0" y="0"/>
                </a:moveTo>
                <a:lnTo>
                  <a:pt x="775078" y="0"/>
                </a:lnTo>
                <a:lnTo>
                  <a:pt x="775078" y="775078"/>
                </a:lnTo>
                <a:lnTo>
                  <a:pt x="0" y="77507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a:off x="9765297" y="8311371"/>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3" name="Freeform 13"/>
          <p:cNvSpPr/>
          <p:nvPr/>
        </p:nvSpPr>
        <p:spPr>
          <a:xfrm>
            <a:off x="2055887" y="7090397"/>
            <a:ext cx="717722" cy="717722"/>
          </a:xfrm>
          <a:custGeom>
            <a:avLst/>
            <a:gdLst/>
            <a:ahLst/>
            <a:cxnLst/>
            <a:rect l="l" t="t" r="r" b="b"/>
            <a:pathLst>
              <a:path w="717722" h="717722">
                <a:moveTo>
                  <a:pt x="0" y="0"/>
                </a:moveTo>
                <a:lnTo>
                  <a:pt x="717722" y="0"/>
                </a:lnTo>
                <a:lnTo>
                  <a:pt x="717722" y="717722"/>
                </a:lnTo>
                <a:lnTo>
                  <a:pt x="0" y="71772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1993498" y="5064820"/>
            <a:ext cx="780112" cy="780112"/>
          </a:xfrm>
          <a:custGeom>
            <a:avLst/>
            <a:gdLst/>
            <a:ahLst/>
            <a:cxnLst/>
            <a:rect l="l" t="t" r="r" b="b"/>
            <a:pathLst>
              <a:path w="780112" h="780112">
                <a:moveTo>
                  <a:pt x="0" y="0"/>
                </a:moveTo>
                <a:lnTo>
                  <a:pt x="780112" y="0"/>
                </a:lnTo>
                <a:lnTo>
                  <a:pt x="780112" y="780112"/>
                </a:lnTo>
                <a:lnTo>
                  <a:pt x="0" y="78011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a:off x="3439553" y="3591642"/>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5597209" y="3620941"/>
            <a:ext cx="775078" cy="775078"/>
          </a:xfrm>
          <a:custGeom>
            <a:avLst/>
            <a:gdLst/>
            <a:ahLst/>
            <a:cxnLst/>
            <a:rect l="l" t="t" r="r" b="b"/>
            <a:pathLst>
              <a:path w="775078" h="775078">
                <a:moveTo>
                  <a:pt x="0" y="0"/>
                </a:moveTo>
                <a:lnTo>
                  <a:pt x="775078" y="0"/>
                </a:lnTo>
                <a:lnTo>
                  <a:pt x="775078" y="775078"/>
                </a:lnTo>
                <a:lnTo>
                  <a:pt x="0" y="77507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7" name="Freeform 17"/>
          <p:cNvSpPr/>
          <p:nvPr/>
        </p:nvSpPr>
        <p:spPr>
          <a:xfrm>
            <a:off x="7028021" y="5019804"/>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8" name="Freeform 18"/>
          <p:cNvSpPr/>
          <p:nvPr/>
        </p:nvSpPr>
        <p:spPr>
          <a:xfrm>
            <a:off x="7028021" y="7005876"/>
            <a:ext cx="923961" cy="915876"/>
          </a:xfrm>
          <a:custGeom>
            <a:avLst/>
            <a:gdLst/>
            <a:ahLst/>
            <a:cxnLst/>
            <a:rect l="l" t="t" r="r" b="b"/>
            <a:pathLst>
              <a:path w="923961" h="915876">
                <a:moveTo>
                  <a:pt x="0" y="0"/>
                </a:moveTo>
                <a:lnTo>
                  <a:pt x="923961" y="0"/>
                </a:lnTo>
                <a:lnTo>
                  <a:pt x="923961" y="915876"/>
                </a:lnTo>
                <a:lnTo>
                  <a:pt x="0" y="915876"/>
                </a:lnTo>
                <a:lnTo>
                  <a:pt x="0" y="0"/>
                </a:lnTo>
                <a:close/>
              </a:path>
            </a:pathLst>
          </a:custGeom>
          <a:blipFill>
            <a:blip r:embed="rId16">
              <a:extLst>
                <a:ext uri="{96DAC541-7B7A-43D3-8B79-37D633B846F1}">
                  <asvg:svgBlip xmlns="" xmlns:asvg="http://schemas.microsoft.com/office/drawing/2016/SVG/main" r:embed="rId17"/>
                </a:ext>
              </a:extLst>
            </a:blip>
            <a:stretch>
              <a:fillRect l="-73" r="-73"/>
            </a:stretch>
          </a:blipFill>
        </p:spPr>
      </p:sp>
      <p:sp>
        <p:nvSpPr>
          <p:cNvPr id="19" name="TextBox 19"/>
          <p:cNvSpPr txBox="1"/>
          <p:nvPr/>
        </p:nvSpPr>
        <p:spPr>
          <a:xfrm>
            <a:off x="10909787" y="2653739"/>
            <a:ext cx="6218547" cy="577663"/>
          </a:xfrm>
          <a:prstGeom prst="rect">
            <a:avLst/>
          </a:prstGeom>
        </p:spPr>
        <p:txBody>
          <a:bodyPr lIns="0" tIns="0" rIns="0" bIns="0" rtlCol="0" anchor="t">
            <a:spAutoFit/>
          </a:bodyPr>
          <a:lstStyle/>
          <a:p>
            <a:pPr algn="l">
              <a:lnSpc>
                <a:spcPts val="2144"/>
              </a:lnSpc>
            </a:pPr>
            <a:r>
              <a:rPr lang="en-US" sz="1531">
                <a:solidFill>
                  <a:srgbClr val="292828"/>
                </a:solidFill>
                <a:latin typeface="Poppins Medium"/>
                <a:ea typeface="Poppins Medium"/>
                <a:cs typeface="Poppins Medium"/>
                <a:sym typeface="Poppins Medium"/>
              </a:rPr>
              <a:t>Menerapkan kebijakan data terbuka memungkinkan publikasi data pemerintah yang tidak sensitif</a:t>
            </a:r>
          </a:p>
        </p:txBody>
      </p:sp>
      <p:sp>
        <p:nvSpPr>
          <p:cNvPr id="20" name="TextBox 20"/>
          <p:cNvSpPr txBox="1"/>
          <p:nvPr/>
        </p:nvSpPr>
        <p:spPr>
          <a:xfrm>
            <a:off x="10909787" y="4343633"/>
            <a:ext cx="6218547" cy="307480"/>
          </a:xfrm>
          <a:prstGeom prst="rect">
            <a:avLst/>
          </a:prstGeom>
        </p:spPr>
        <p:txBody>
          <a:bodyPr lIns="0" tIns="0" rIns="0" bIns="0" rtlCol="0" anchor="t">
            <a:spAutoFit/>
          </a:bodyPr>
          <a:lstStyle/>
          <a:p>
            <a:pPr algn="l">
              <a:lnSpc>
                <a:spcPts val="2144"/>
              </a:lnSpc>
            </a:pPr>
            <a:r>
              <a:rPr lang="en-US" sz="1531">
                <a:solidFill>
                  <a:srgbClr val="292828"/>
                </a:solidFill>
                <a:latin typeface="Poppins Medium"/>
                <a:ea typeface="Poppins Medium"/>
                <a:cs typeface="Poppins Medium"/>
                <a:sym typeface="Poppins Medium"/>
              </a:rPr>
              <a:t>Mengembangkan platform online untuk memberikan layanan,</a:t>
            </a:r>
          </a:p>
        </p:txBody>
      </p:sp>
      <p:sp>
        <p:nvSpPr>
          <p:cNvPr id="21" name="TextBox 21"/>
          <p:cNvSpPr txBox="1"/>
          <p:nvPr/>
        </p:nvSpPr>
        <p:spPr>
          <a:xfrm>
            <a:off x="10909787" y="5621438"/>
            <a:ext cx="6218547" cy="847845"/>
          </a:xfrm>
          <a:prstGeom prst="rect">
            <a:avLst/>
          </a:prstGeom>
        </p:spPr>
        <p:txBody>
          <a:bodyPr lIns="0" tIns="0" rIns="0" bIns="0" rtlCol="0" anchor="t">
            <a:spAutoFit/>
          </a:bodyPr>
          <a:lstStyle/>
          <a:p>
            <a:pPr algn="l">
              <a:lnSpc>
                <a:spcPts val="2144"/>
              </a:lnSpc>
            </a:pPr>
            <a:r>
              <a:rPr lang="en-US" sz="1531">
                <a:solidFill>
                  <a:srgbClr val="292828"/>
                </a:solidFill>
                <a:latin typeface="Poppins Medium"/>
                <a:ea typeface="Poppins Medium"/>
                <a:cs typeface="Poppins Medium"/>
                <a:sym typeface="Poppins Medium"/>
              </a:rPr>
              <a:t>Membangun sistem identitas digital yang aman dan andal dapat menyederhanakan akses layanan dan mengurangi kegiatan ilegal</a:t>
            </a:r>
          </a:p>
        </p:txBody>
      </p:sp>
      <p:sp>
        <p:nvSpPr>
          <p:cNvPr id="22" name="TextBox 22"/>
          <p:cNvSpPr txBox="1"/>
          <p:nvPr/>
        </p:nvSpPr>
        <p:spPr>
          <a:xfrm>
            <a:off x="10909787" y="7073907"/>
            <a:ext cx="6218547" cy="847845"/>
          </a:xfrm>
          <a:prstGeom prst="rect">
            <a:avLst/>
          </a:prstGeom>
        </p:spPr>
        <p:txBody>
          <a:bodyPr lIns="0" tIns="0" rIns="0" bIns="0" rtlCol="0" anchor="t">
            <a:spAutoFit/>
          </a:bodyPr>
          <a:lstStyle/>
          <a:p>
            <a:pPr algn="l">
              <a:lnSpc>
                <a:spcPts val="2144"/>
              </a:lnSpc>
            </a:pPr>
            <a:r>
              <a:rPr lang="en-US" sz="1531">
                <a:solidFill>
                  <a:srgbClr val="292828"/>
                </a:solidFill>
                <a:latin typeface="Poppins Medium"/>
                <a:ea typeface="Poppins Medium"/>
                <a:cs typeface="Poppins Medium"/>
                <a:sym typeface="Poppins Medium"/>
              </a:rPr>
              <a:t>Membuat portal digital di mana kontrak, anggaran, dan metrik kinerja pemerintah tersedia untuk umum dapat mendorong transparansi dan memungkinkan pengawasan publik</a:t>
            </a:r>
          </a:p>
        </p:txBody>
      </p:sp>
      <p:sp>
        <p:nvSpPr>
          <p:cNvPr id="23" name="TextBox 23"/>
          <p:cNvSpPr txBox="1"/>
          <p:nvPr/>
        </p:nvSpPr>
        <p:spPr>
          <a:xfrm>
            <a:off x="10909787" y="8526376"/>
            <a:ext cx="6218547" cy="1118028"/>
          </a:xfrm>
          <a:prstGeom prst="rect">
            <a:avLst/>
          </a:prstGeom>
        </p:spPr>
        <p:txBody>
          <a:bodyPr lIns="0" tIns="0" rIns="0" bIns="0" rtlCol="0" anchor="t">
            <a:spAutoFit/>
          </a:bodyPr>
          <a:lstStyle/>
          <a:p>
            <a:pPr algn="l">
              <a:lnSpc>
                <a:spcPts val="2144"/>
              </a:lnSpc>
            </a:pPr>
            <a:r>
              <a:rPr lang="en-US" sz="1531">
                <a:solidFill>
                  <a:srgbClr val="292828"/>
                </a:solidFill>
                <a:latin typeface="Poppins Medium"/>
                <a:ea typeface="Poppins Medium"/>
                <a:cs typeface="Poppins Medium"/>
                <a:sym typeface="Poppins Medium"/>
              </a:rPr>
              <a:t>Menerapkan sistem digital yang melindungi pelapor dapat mendorong pelaporan kasus atau salah urus tanpa takut akan pembalasan.</a:t>
            </a:r>
          </a:p>
          <a:p>
            <a:pPr algn="l">
              <a:lnSpc>
                <a:spcPts val="2144"/>
              </a:lnSpc>
            </a:pPr>
            <a:endParaRPr lang="en-US" sz="1531">
              <a:solidFill>
                <a:srgbClr val="292828"/>
              </a:solidFill>
              <a:latin typeface="Poppins Medium"/>
              <a:ea typeface="Poppins Medium"/>
              <a:cs typeface="Poppins Medium"/>
              <a:sym typeface="Poppins Medium"/>
            </a:endParaRPr>
          </a:p>
        </p:txBody>
      </p:sp>
      <p:sp>
        <p:nvSpPr>
          <p:cNvPr id="24" name="TextBox 24"/>
          <p:cNvSpPr txBox="1"/>
          <p:nvPr/>
        </p:nvSpPr>
        <p:spPr>
          <a:xfrm>
            <a:off x="10909787" y="2267410"/>
            <a:ext cx="2864549" cy="396728"/>
          </a:xfrm>
          <a:prstGeom prst="rect">
            <a:avLst/>
          </a:prstGeom>
        </p:spPr>
        <p:txBody>
          <a:bodyPr lIns="0" tIns="0" rIns="0" bIns="0" rtlCol="0" anchor="t">
            <a:spAutoFit/>
          </a:bodyPr>
          <a:lstStyle/>
          <a:p>
            <a:pPr algn="l">
              <a:lnSpc>
                <a:spcPts val="2634"/>
              </a:lnSpc>
            </a:pPr>
            <a:r>
              <a:rPr lang="en-US" sz="1880">
                <a:solidFill>
                  <a:srgbClr val="000000"/>
                </a:solidFill>
                <a:latin typeface="Poppins Ultra-Bold"/>
                <a:ea typeface="Poppins Ultra-Bold"/>
                <a:cs typeface="Poppins Ultra-Bold"/>
                <a:sym typeface="Poppins Ultra-Bold"/>
              </a:rPr>
              <a:t>Inisiatif Data Terbuka</a:t>
            </a:r>
          </a:p>
        </p:txBody>
      </p:sp>
      <p:sp>
        <p:nvSpPr>
          <p:cNvPr id="25" name="TextBox 25"/>
          <p:cNvSpPr txBox="1"/>
          <p:nvPr/>
        </p:nvSpPr>
        <p:spPr>
          <a:xfrm>
            <a:off x="10909787" y="3933984"/>
            <a:ext cx="4362954" cy="396728"/>
          </a:xfrm>
          <a:prstGeom prst="rect">
            <a:avLst/>
          </a:prstGeom>
        </p:spPr>
        <p:txBody>
          <a:bodyPr lIns="0" tIns="0" rIns="0" bIns="0" rtlCol="0" anchor="t">
            <a:spAutoFit/>
          </a:bodyPr>
          <a:lstStyle/>
          <a:p>
            <a:pPr algn="l">
              <a:lnSpc>
                <a:spcPts val="2634"/>
              </a:lnSpc>
            </a:pPr>
            <a:r>
              <a:rPr lang="en-US" sz="1880">
                <a:solidFill>
                  <a:srgbClr val="000000"/>
                </a:solidFill>
                <a:latin typeface="Poppins Ultra-Bold"/>
                <a:ea typeface="Poppins Ultra-Bold"/>
                <a:cs typeface="Poppins Ultra-Bold"/>
                <a:sym typeface="Poppins Ultra-Bold"/>
              </a:rPr>
              <a:t>Platform Tata Kelola Elektronik</a:t>
            </a:r>
          </a:p>
        </p:txBody>
      </p:sp>
      <p:sp>
        <p:nvSpPr>
          <p:cNvPr id="26" name="TextBox 26"/>
          <p:cNvSpPr txBox="1"/>
          <p:nvPr/>
        </p:nvSpPr>
        <p:spPr>
          <a:xfrm>
            <a:off x="10909787" y="5213088"/>
            <a:ext cx="4362954" cy="396728"/>
          </a:xfrm>
          <a:prstGeom prst="rect">
            <a:avLst/>
          </a:prstGeom>
        </p:spPr>
        <p:txBody>
          <a:bodyPr lIns="0" tIns="0" rIns="0" bIns="0" rtlCol="0" anchor="t">
            <a:spAutoFit/>
          </a:bodyPr>
          <a:lstStyle/>
          <a:p>
            <a:pPr algn="l">
              <a:lnSpc>
                <a:spcPts val="2634"/>
              </a:lnSpc>
            </a:pPr>
            <a:r>
              <a:rPr lang="en-US" sz="1880">
                <a:solidFill>
                  <a:srgbClr val="000000"/>
                </a:solidFill>
                <a:latin typeface="Poppins Ultra-Bold"/>
                <a:ea typeface="Poppins Ultra-Bold"/>
                <a:cs typeface="Poppins Ultra-Bold"/>
                <a:sym typeface="Poppins Ultra-Bold"/>
              </a:rPr>
              <a:t>Manajemen Identitas Digital</a:t>
            </a:r>
          </a:p>
        </p:txBody>
      </p:sp>
      <p:sp>
        <p:nvSpPr>
          <p:cNvPr id="27" name="TextBox 27"/>
          <p:cNvSpPr txBox="1"/>
          <p:nvPr/>
        </p:nvSpPr>
        <p:spPr>
          <a:xfrm>
            <a:off x="10909787" y="6695213"/>
            <a:ext cx="4631435" cy="396728"/>
          </a:xfrm>
          <a:prstGeom prst="rect">
            <a:avLst/>
          </a:prstGeom>
        </p:spPr>
        <p:txBody>
          <a:bodyPr lIns="0" tIns="0" rIns="0" bIns="0" rtlCol="0" anchor="t">
            <a:spAutoFit/>
          </a:bodyPr>
          <a:lstStyle/>
          <a:p>
            <a:pPr algn="l">
              <a:lnSpc>
                <a:spcPts val="2634"/>
              </a:lnSpc>
            </a:pPr>
            <a:r>
              <a:rPr lang="en-US" sz="1880">
                <a:solidFill>
                  <a:srgbClr val="000000"/>
                </a:solidFill>
                <a:latin typeface="Poppins Ultra-Bold"/>
                <a:ea typeface="Poppins Ultra-Bold"/>
                <a:cs typeface="Poppins Ultra-Bold"/>
                <a:sym typeface="Poppins Ultra-Bold"/>
              </a:rPr>
              <a:t>Portal Transparansi Online</a:t>
            </a:r>
          </a:p>
        </p:txBody>
      </p:sp>
      <p:sp>
        <p:nvSpPr>
          <p:cNvPr id="28" name="TextBox 28"/>
          <p:cNvSpPr txBox="1"/>
          <p:nvPr/>
        </p:nvSpPr>
        <p:spPr>
          <a:xfrm>
            <a:off x="10909787" y="8147682"/>
            <a:ext cx="5839920" cy="396728"/>
          </a:xfrm>
          <a:prstGeom prst="rect">
            <a:avLst/>
          </a:prstGeom>
        </p:spPr>
        <p:txBody>
          <a:bodyPr lIns="0" tIns="0" rIns="0" bIns="0" rtlCol="0" anchor="t">
            <a:spAutoFit/>
          </a:bodyPr>
          <a:lstStyle/>
          <a:p>
            <a:pPr algn="l">
              <a:lnSpc>
                <a:spcPts val="2634"/>
              </a:lnSpc>
            </a:pPr>
            <a:r>
              <a:rPr lang="en-US" sz="1880">
                <a:solidFill>
                  <a:srgbClr val="000000"/>
                </a:solidFill>
                <a:latin typeface="Poppins Ultra-Bold"/>
                <a:ea typeface="Poppins Ultra-Bold"/>
                <a:cs typeface="Poppins Ultra-Bold"/>
                <a:sym typeface="Poppins Ultra-Bold"/>
              </a:rPr>
              <a:t>Sistem Perlindungan Pelapor Pelanggaran</a:t>
            </a:r>
          </a:p>
        </p:txBody>
      </p:sp>
      <p:sp>
        <p:nvSpPr>
          <p:cNvPr id="29" name="Freeform 29"/>
          <p:cNvSpPr/>
          <p:nvPr/>
        </p:nvSpPr>
        <p:spPr>
          <a:xfrm>
            <a:off x="1159665" y="2721954"/>
            <a:ext cx="7581538" cy="6330584"/>
          </a:xfrm>
          <a:custGeom>
            <a:avLst/>
            <a:gdLst/>
            <a:ahLst/>
            <a:cxnLst/>
            <a:rect l="l" t="t" r="r" b="b"/>
            <a:pathLst>
              <a:path w="7581538" h="6330584">
                <a:moveTo>
                  <a:pt x="0" y="0"/>
                </a:moveTo>
                <a:lnTo>
                  <a:pt x="7581538" y="0"/>
                </a:lnTo>
                <a:lnTo>
                  <a:pt x="7581538" y="6330584"/>
                </a:lnTo>
                <a:lnTo>
                  <a:pt x="0" y="6330584"/>
                </a:lnTo>
                <a:lnTo>
                  <a:pt x="0" y="0"/>
                </a:lnTo>
                <a:close/>
              </a:path>
            </a:pathLst>
          </a:custGeom>
          <a:blipFill>
            <a:blip r:embed="rId18">
              <a:extLst>
                <a:ext uri="{96DAC541-7B7A-43D3-8B79-37D633B846F1}">
                  <asvg:svgBlip xmlns="" xmlns:asvg="http://schemas.microsoft.com/office/drawing/2016/SVG/main" r:embed="rId19"/>
                </a:ext>
              </a:extLst>
            </a:blip>
            <a:stretch>
              <a:fillRect t="-100" b="-100"/>
            </a:stretch>
          </a:blipFill>
        </p:spPr>
      </p:sp>
      <p:sp>
        <p:nvSpPr>
          <p:cNvPr id="30" name="Freeform 30"/>
          <p:cNvSpPr/>
          <p:nvPr/>
        </p:nvSpPr>
        <p:spPr>
          <a:xfrm>
            <a:off x="2055887" y="7090397"/>
            <a:ext cx="717722" cy="717722"/>
          </a:xfrm>
          <a:custGeom>
            <a:avLst/>
            <a:gdLst/>
            <a:ahLst/>
            <a:cxnLst/>
            <a:rect l="l" t="t" r="r" b="b"/>
            <a:pathLst>
              <a:path w="717722" h="717722">
                <a:moveTo>
                  <a:pt x="0" y="0"/>
                </a:moveTo>
                <a:lnTo>
                  <a:pt x="717722" y="0"/>
                </a:lnTo>
                <a:lnTo>
                  <a:pt x="717722" y="717722"/>
                </a:lnTo>
                <a:lnTo>
                  <a:pt x="0" y="71772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1" name="Freeform 31"/>
          <p:cNvSpPr/>
          <p:nvPr/>
        </p:nvSpPr>
        <p:spPr>
          <a:xfrm>
            <a:off x="1993498" y="5064820"/>
            <a:ext cx="780112" cy="780112"/>
          </a:xfrm>
          <a:custGeom>
            <a:avLst/>
            <a:gdLst/>
            <a:ahLst/>
            <a:cxnLst/>
            <a:rect l="l" t="t" r="r" b="b"/>
            <a:pathLst>
              <a:path w="780112" h="780112">
                <a:moveTo>
                  <a:pt x="0" y="0"/>
                </a:moveTo>
                <a:lnTo>
                  <a:pt x="780111" y="0"/>
                </a:lnTo>
                <a:lnTo>
                  <a:pt x="780111" y="780111"/>
                </a:lnTo>
                <a:lnTo>
                  <a:pt x="0" y="78011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2" name="Freeform 32"/>
          <p:cNvSpPr/>
          <p:nvPr/>
        </p:nvSpPr>
        <p:spPr>
          <a:xfrm>
            <a:off x="3439553" y="3591643"/>
            <a:ext cx="804376" cy="804376"/>
          </a:xfrm>
          <a:custGeom>
            <a:avLst/>
            <a:gdLst/>
            <a:ahLst/>
            <a:cxnLst/>
            <a:rect l="l" t="t" r="r" b="b"/>
            <a:pathLst>
              <a:path w="804376" h="804376">
                <a:moveTo>
                  <a:pt x="0" y="0"/>
                </a:moveTo>
                <a:lnTo>
                  <a:pt x="804377" y="0"/>
                </a:lnTo>
                <a:lnTo>
                  <a:pt x="804377" y="804376"/>
                </a:lnTo>
                <a:lnTo>
                  <a:pt x="0" y="80437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3" name="Freeform 33"/>
          <p:cNvSpPr/>
          <p:nvPr/>
        </p:nvSpPr>
        <p:spPr>
          <a:xfrm>
            <a:off x="5597208" y="3620941"/>
            <a:ext cx="775078" cy="775078"/>
          </a:xfrm>
          <a:custGeom>
            <a:avLst/>
            <a:gdLst/>
            <a:ahLst/>
            <a:cxnLst/>
            <a:rect l="l" t="t" r="r" b="b"/>
            <a:pathLst>
              <a:path w="775078" h="775078">
                <a:moveTo>
                  <a:pt x="0" y="0"/>
                </a:moveTo>
                <a:lnTo>
                  <a:pt x="775079" y="0"/>
                </a:lnTo>
                <a:lnTo>
                  <a:pt x="775079" y="775078"/>
                </a:lnTo>
                <a:lnTo>
                  <a:pt x="0" y="77507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34" name="Freeform 34"/>
          <p:cNvSpPr/>
          <p:nvPr/>
        </p:nvSpPr>
        <p:spPr>
          <a:xfrm>
            <a:off x="7028021" y="5019804"/>
            <a:ext cx="804376" cy="804376"/>
          </a:xfrm>
          <a:custGeom>
            <a:avLst/>
            <a:gdLst/>
            <a:ahLst/>
            <a:cxnLst/>
            <a:rect l="l" t="t" r="r" b="b"/>
            <a:pathLst>
              <a:path w="804376" h="804376">
                <a:moveTo>
                  <a:pt x="0" y="0"/>
                </a:moveTo>
                <a:lnTo>
                  <a:pt x="804376" y="0"/>
                </a:lnTo>
                <a:lnTo>
                  <a:pt x="804376" y="804376"/>
                </a:lnTo>
                <a:lnTo>
                  <a:pt x="0" y="80437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35" name="Freeform 35"/>
          <p:cNvSpPr/>
          <p:nvPr/>
        </p:nvSpPr>
        <p:spPr>
          <a:xfrm>
            <a:off x="7028021" y="7005876"/>
            <a:ext cx="923961" cy="915876"/>
          </a:xfrm>
          <a:custGeom>
            <a:avLst/>
            <a:gdLst/>
            <a:ahLst/>
            <a:cxnLst/>
            <a:rect l="l" t="t" r="r" b="b"/>
            <a:pathLst>
              <a:path w="923961" h="915876">
                <a:moveTo>
                  <a:pt x="0" y="0"/>
                </a:moveTo>
                <a:lnTo>
                  <a:pt x="923961" y="0"/>
                </a:lnTo>
                <a:lnTo>
                  <a:pt x="923961" y="915876"/>
                </a:lnTo>
                <a:lnTo>
                  <a:pt x="0" y="915876"/>
                </a:lnTo>
                <a:lnTo>
                  <a:pt x="0" y="0"/>
                </a:lnTo>
                <a:close/>
              </a:path>
            </a:pathLst>
          </a:custGeom>
          <a:blipFill>
            <a:blip r:embed="rId16">
              <a:extLst>
                <a:ext uri="{96DAC541-7B7A-43D3-8B79-37D633B846F1}">
                  <asvg:svgBlip xmlns="" xmlns:asvg="http://schemas.microsoft.com/office/drawing/2016/SVG/main" r:embed="rId17"/>
                </a:ext>
              </a:extLst>
            </a:blip>
            <a:stretch>
              <a:fillRect l="-73" r="-73"/>
            </a:stretch>
          </a:blipFill>
        </p:spPr>
      </p:sp>
      <p:sp>
        <p:nvSpPr>
          <p:cNvPr id="36" name="TextBox 36"/>
          <p:cNvSpPr txBox="1"/>
          <p:nvPr/>
        </p:nvSpPr>
        <p:spPr>
          <a:xfrm>
            <a:off x="16313338" y="9439616"/>
            <a:ext cx="2305949" cy="390525"/>
          </a:xfrm>
          <a:prstGeom prst="rect">
            <a:avLst/>
          </a:prstGeom>
        </p:spPr>
        <p:txBody>
          <a:bodyPr lIns="0" tIns="0" rIns="0" bIns="0" rtlCol="0" anchor="t">
            <a:spAutoFit/>
          </a:bodyPr>
          <a:lstStyle/>
          <a:p>
            <a:pPr algn="ctr">
              <a:lnSpc>
                <a:spcPts val="2999"/>
              </a:lnSpc>
            </a:pPr>
            <a:r>
              <a:rPr lang="en-US" sz="2499">
                <a:solidFill>
                  <a:srgbClr val="000000"/>
                </a:solidFill>
                <a:latin typeface="Poppins"/>
                <a:ea typeface="Poppins"/>
                <a:cs typeface="Poppins"/>
                <a:sym typeface="Poppins"/>
              </a:rPr>
              <a:t>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96813" y="1875877"/>
            <a:ext cx="8862487" cy="7382423"/>
          </a:xfrm>
          <a:prstGeom prst="rect">
            <a:avLst/>
          </a:prstGeom>
        </p:spPr>
        <p:txBody>
          <a:bodyPr lIns="0" tIns="0" rIns="0" bIns="0" rtlCol="0" anchor="t">
            <a:spAutoFit/>
          </a:bodyPr>
          <a:lstStyle/>
          <a:p>
            <a:pPr algn="just">
              <a:lnSpc>
                <a:spcPts val="3644"/>
              </a:lnSpc>
            </a:pPr>
            <a:r>
              <a:rPr lang="en-US" sz="2602">
                <a:solidFill>
                  <a:srgbClr val="000000"/>
                </a:solidFill>
                <a:latin typeface="Poppins"/>
                <a:ea typeface="Poppins"/>
                <a:cs typeface="Poppins"/>
                <a:sym typeface="Poppins"/>
              </a:rPr>
              <a:t>Strategi optimalisasi transformasi digital dapat digunakan guna menciptakan tata kelola pemerintahan yang bersih dan transparan. Hal ini juga didukung dengan pentingnya peran transformasi digital terhadap tata kelola pemerintahan. </a:t>
            </a:r>
          </a:p>
          <a:p>
            <a:pPr algn="just">
              <a:lnSpc>
                <a:spcPts val="3644"/>
              </a:lnSpc>
            </a:pPr>
            <a:endParaRPr lang="en-US" sz="2602">
              <a:solidFill>
                <a:srgbClr val="000000"/>
              </a:solidFill>
              <a:latin typeface="Poppins"/>
              <a:ea typeface="Poppins"/>
              <a:cs typeface="Poppins"/>
              <a:sym typeface="Poppins"/>
            </a:endParaRPr>
          </a:p>
          <a:p>
            <a:pPr algn="just">
              <a:lnSpc>
                <a:spcPts val="3644"/>
              </a:lnSpc>
            </a:pPr>
            <a:r>
              <a:rPr lang="en-US" sz="2602">
                <a:solidFill>
                  <a:srgbClr val="000000"/>
                </a:solidFill>
                <a:latin typeface="Poppins"/>
                <a:ea typeface="Poppins"/>
                <a:cs typeface="Poppins"/>
                <a:sym typeface="Poppins"/>
              </a:rPr>
              <a:t>Dalam proses implementasinya, akan ditemukan beberapa tantangan/hambatan. Mengatasi tantangan-tantangan ini memerlukan pendekatan strategis, termasuk investasi dalam infrastruktur dan sumber daya manusia, memperbarui regulasi, mendorong budaya inovasi dan transparansi, serta memastikan bahwa inisiatif transformasi digital sejalan dengan tujuan lebih luas dari pemerintahan yang baik dan pelayanan publik.</a:t>
            </a:r>
          </a:p>
        </p:txBody>
      </p:sp>
      <p:sp>
        <p:nvSpPr>
          <p:cNvPr id="3" name="TextBox 3"/>
          <p:cNvSpPr txBox="1"/>
          <p:nvPr/>
        </p:nvSpPr>
        <p:spPr>
          <a:xfrm>
            <a:off x="10144204" y="439314"/>
            <a:ext cx="5367704" cy="1095279"/>
          </a:xfrm>
          <a:prstGeom prst="rect">
            <a:avLst/>
          </a:prstGeom>
        </p:spPr>
        <p:txBody>
          <a:bodyPr lIns="0" tIns="0" rIns="0" bIns="0" rtlCol="0" anchor="t">
            <a:spAutoFit/>
          </a:bodyPr>
          <a:lstStyle/>
          <a:p>
            <a:pPr algn="ctr">
              <a:lnSpc>
                <a:spcPts val="8400"/>
              </a:lnSpc>
            </a:pPr>
            <a:r>
              <a:rPr lang="en-US" sz="6000">
                <a:solidFill>
                  <a:srgbClr val="D28E44"/>
                </a:solidFill>
                <a:latin typeface="Poppins Bold"/>
                <a:ea typeface="Poppins Bold"/>
                <a:cs typeface="Poppins Bold"/>
                <a:sym typeface="Poppins Bold"/>
              </a:rPr>
              <a:t>Kesimpulan</a:t>
            </a:r>
          </a:p>
        </p:txBody>
      </p:sp>
      <p:sp>
        <p:nvSpPr>
          <p:cNvPr id="4" name="Freeform 4"/>
          <p:cNvSpPr/>
          <p:nvPr/>
        </p:nvSpPr>
        <p:spPr>
          <a:xfrm>
            <a:off x="-2679353" y="-249868"/>
            <a:ext cx="8273950" cy="10786737"/>
          </a:xfrm>
          <a:custGeom>
            <a:avLst/>
            <a:gdLst/>
            <a:ahLst/>
            <a:cxnLst/>
            <a:rect l="l" t="t" r="r" b="b"/>
            <a:pathLst>
              <a:path w="8273950" h="10786737">
                <a:moveTo>
                  <a:pt x="0" y="0"/>
                </a:moveTo>
                <a:lnTo>
                  <a:pt x="8273950" y="0"/>
                </a:lnTo>
                <a:lnTo>
                  <a:pt x="8273950" y="10786736"/>
                </a:lnTo>
                <a:lnTo>
                  <a:pt x="0" y="107867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3702916" y="-249868"/>
            <a:ext cx="8273950" cy="10786737"/>
          </a:xfrm>
          <a:custGeom>
            <a:avLst/>
            <a:gdLst/>
            <a:ahLst/>
            <a:cxnLst/>
            <a:rect l="l" t="t" r="r" b="b"/>
            <a:pathLst>
              <a:path w="8273950" h="10786737">
                <a:moveTo>
                  <a:pt x="0" y="0"/>
                </a:moveTo>
                <a:lnTo>
                  <a:pt x="8273950" y="0"/>
                </a:lnTo>
                <a:lnTo>
                  <a:pt x="8273950" y="10786736"/>
                </a:lnTo>
                <a:lnTo>
                  <a:pt x="0" y="1078673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852920" y="2872709"/>
            <a:ext cx="6323074" cy="4541581"/>
          </a:xfrm>
          <a:custGeom>
            <a:avLst/>
            <a:gdLst/>
            <a:ahLst/>
            <a:cxnLst/>
            <a:rect l="l" t="t" r="r" b="b"/>
            <a:pathLst>
              <a:path w="6323074" h="4541581">
                <a:moveTo>
                  <a:pt x="0" y="0"/>
                </a:moveTo>
                <a:lnTo>
                  <a:pt x="6323074" y="0"/>
                </a:lnTo>
                <a:lnTo>
                  <a:pt x="6323074" y="4541582"/>
                </a:lnTo>
                <a:lnTo>
                  <a:pt x="0" y="4541582"/>
                </a:lnTo>
                <a:lnTo>
                  <a:pt x="0" y="0"/>
                </a:lnTo>
                <a:close/>
              </a:path>
            </a:pathLst>
          </a:custGeom>
          <a:blipFill>
            <a:blip r:embed="rId6"/>
            <a:stretch>
              <a:fillRect r="-7654"/>
            </a:stretch>
          </a:blipFill>
        </p:spPr>
      </p:sp>
      <p:sp>
        <p:nvSpPr>
          <p:cNvPr id="7" name="TextBox 7"/>
          <p:cNvSpPr txBox="1"/>
          <p:nvPr/>
        </p:nvSpPr>
        <p:spPr>
          <a:xfrm>
            <a:off x="16448313" y="9506648"/>
            <a:ext cx="2305949" cy="390525"/>
          </a:xfrm>
          <a:prstGeom prst="rect">
            <a:avLst/>
          </a:prstGeom>
        </p:spPr>
        <p:txBody>
          <a:bodyPr lIns="0" tIns="0" rIns="0" bIns="0" rtlCol="0" anchor="t">
            <a:spAutoFit/>
          </a:bodyPr>
          <a:lstStyle/>
          <a:p>
            <a:pPr algn="ctr">
              <a:lnSpc>
                <a:spcPts val="2999"/>
              </a:lnSpc>
            </a:pPr>
            <a:r>
              <a:rPr lang="en-US" sz="2499">
                <a:solidFill>
                  <a:srgbClr val="000000"/>
                </a:solidFill>
                <a:latin typeface="Poppins"/>
                <a:ea typeface="Poppins"/>
                <a:cs typeface="Poppins"/>
                <a:sym typeface="Poppins"/>
              </a:rPr>
              <a:t>14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 y="-9525"/>
            <a:ext cx="257175" cy="257175"/>
            <a:chOff x="0" y="0"/>
            <a:chExt cx="342900" cy="342900"/>
          </a:xfrm>
        </p:grpSpPr>
        <p:sp>
          <p:nvSpPr>
            <p:cNvPr id="3" name="Freeform 3"/>
            <p:cNvSpPr/>
            <p:nvPr/>
          </p:nvSpPr>
          <p:spPr>
            <a:xfrm>
              <a:off x="12700" y="12700"/>
              <a:ext cx="317500" cy="317500"/>
            </a:xfrm>
            <a:custGeom>
              <a:avLst/>
              <a:gdLst/>
              <a:ahLst/>
              <a:cxnLst/>
              <a:rect l="l" t="t" r="r" b="b"/>
              <a:pathLst>
                <a:path w="317500" h="317500">
                  <a:moveTo>
                    <a:pt x="0" y="0"/>
                  </a:moveTo>
                  <a:lnTo>
                    <a:pt x="317500" y="0"/>
                  </a:lnTo>
                  <a:lnTo>
                    <a:pt x="317500" y="317500"/>
                  </a:lnTo>
                  <a:lnTo>
                    <a:pt x="0" y="317500"/>
                  </a:lnTo>
                  <a:close/>
                </a:path>
              </a:pathLst>
            </a:custGeom>
            <a:solidFill>
              <a:srgbClr val="DB811B"/>
            </a:solidFill>
          </p:spPr>
        </p:sp>
        <p:sp>
          <p:nvSpPr>
            <p:cNvPr id="4" name="Freeform 4"/>
            <p:cNvSpPr/>
            <p:nvPr/>
          </p:nvSpPr>
          <p:spPr>
            <a:xfrm>
              <a:off x="0" y="0"/>
              <a:ext cx="342900" cy="342900"/>
            </a:xfrm>
            <a:custGeom>
              <a:avLst/>
              <a:gdLst/>
              <a:ahLst/>
              <a:cxnLst/>
              <a:rect l="l" t="t" r="r" b="b"/>
              <a:pathLst>
                <a:path w="342900" h="342900">
                  <a:moveTo>
                    <a:pt x="12700" y="0"/>
                  </a:moveTo>
                  <a:lnTo>
                    <a:pt x="330200" y="0"/>
                  </a:lnTo>
                  <a:cubicBezTo>
                    <a:pt x="337185" y="0"/>
                    <a:pt x="342900" y="5715"/>
                    <a:pt x="342900" y="12700"/>
                  </a:cubicBezTo>
                  <a:lnTo>
                    <a:pt x="342900" y="330200"/>
                  </a:lnTo>
                  <a:cubicBezTo>
                    <a:pt x="342900" y="337185"/>
                    <a:pt x="337185" y="342900"/>
                    <a:pt x="330200" y="342900"/>
                  </a:cubicBezTo>
                  <a:lnTo>
                    <a:pt x="12700" y="342900"/>
                  </a:lnTo>
                  <a:cubicBezTo>
                    <a:pt x="5715" y="342900"/>
                    <a:pt x="0" y="337185"/>
                    <a:pt x="0" y="330200"/>
                  </a:cubicBezTo>
                  <a:lnTo>
                    <a:pt x="0" y="12700"/>
                  </a:lnTo>
                  <a:cubicBezTo>
                    <a:pt x="0" y="5715"/>
                    <a:pt x="5715" y="0"/>
                    <a:pt x="12700" y="0"/>
                  </a:cubicBezTo>
                  <a:moveTo>
                    <a:pt x="12700" y="25400"/>
                  </a:moveTo>
                  <a:lnTo>
                    <a:pt x="12700" y="12700"/>
                  </a:lnTo>
                  <a:lnTo>
                    <a:pt x="25400" y="12700"/>
                  </a:lnTo>
                  <a:lnTo>
                    <a:pt x="25400" y="330200"/>
                  </a:lnTo>
                  <a:lnTo>
                    <a:pt x="12700" y="330200"/>
                  </a:lnTo>
                  <a:lnTo>
                    <a:pt x="12700" y="317500"/>
                  </a:lnTo>
                  <a:lnTo>
                    <a:pt x="330200" y="317500"/>
                  </a:lnTo>
                  <a:lnTo>
                    <a:pt x="330200" y="330200"/>
                  </a:lnTo>
                  <a:lnTo>
                    <a:pt x="317500" y="330200"/>
                  </a:lnTo>
                  <a:lnTo>
                    <a:pt x="317500" y="12700"/>
                  </a:lnTo>
                  <a:lnTo>
                    <a:pt x="330200" y="12700"/>
                  </a:lnTo>
                  <a:lnTo>
                    <a:pt x="330200" y="25400"/>
                  </a:lnTo>
                  <a:lnTo>
                    <a:pt x="12700" y="25400"/>
                  </a:lnTo>
                  <a:close/>
                </a:path>
              </a:pathLst>
            </a:custGeom>
            <a:solidFill>
              <a:srgbClr val="7E5F91"/>
            </a:solidFill>
          </p:spPr>
        </p:sp>
      </p:grpSp>
      <p:grpSp>
        <p:nvGrpSpPr>
          <p:cNvPr id="5" name="Group 5"/>
          <p:cNvGrpSpPr/>
          <p:nvPr/>
        </p:nvGrpSpPr>
        <p:grpSpPr>
          <a:xfrm>
            <a:off x="-9525" y="-9525"/>
            <a:ext cx="257175" cy="257175"/>
            <a:chOff x="0" y="0"/>
            <a:chExt cx="342900" cy="342900"/>
          </a:xfrm>
        </p:grpSpPr>
        <p:sp>
          <p:nvSpPr>
            <p:cNvPr id="6" name="Freeform 6"/>
            <p:cNvSpPr/>
            <p:nvPr/>
          </p:nvSpPr>
          <p:spPr>
            <a:xfrm>
              <a:off x="12700" y="12700"/>
              <a:ext cx="317500" cy="317500"/>
            </a:xfrm>
            <a:custGeom>
              <a:avLst/>
              <a:gdLst/>
              <a:ahLst/>
              <a:cxnLst/>
              <a:rect l="l" t="t" r="r" b="b"/>
              <a:pathLst>
                <a:path w="317500" h="317500">
                  <a:moveTo>
                    <a:pt x="0" y="0"/>
                  </a:moveTo>
                  <a:lnTo>
                    <a:pt x="317500" y="0"/>
                  </a:lnTo>
                  <a:lnTo>
                    <a:pt x="317500" y="317500"/>
                  </a:lnTo>
                  <a:lnTo>
                    <a:pt x="0" y="317500"/>
                  </a:lnTo>
                  <a:close/>
                </a:path>
              </a:pathLst>
            </a:custGeom>
            <a:solidFill>
              <a:srgbClr val="DB811B"/>
            </a:solidFill>
          </p:spPr>
        </p:sp>
        <p:sp>
          <p:nvSpPr>
            <p:cNvPr id="7" name="Freeform 7"/>
            <p:cNvSpPr/>
            <p:nvPr/>
          </p:nvSpPr>
          <p:spPr>
            <a:xfrm>
              <a:off x="0" y="0"/>
              <a:ext cx="342900" cy="342900"/>
            </a:xfrm>
            <a:custGeom>
              <a:avLst/>
              <a:gdLst/>
              <a:ahLst/>
              <a:cxnLst/>
              <a:rect l="l" t="t" r="r" b="b"/>
              <a:pathLst>
                <a:path w="342900" h="342900">
                  <a:moveTo>
                    <a:pt x="12700" y="0"/>
                  </a:moveTo>
                  <a:lnTo>
                    <a:pt x="330200" y="0"/>
                  </a:lnTo>
                  <a:cubicBezTo>
                    <a:pt x="337185" y="0"/>
                    <a:pt x="342900" y="5715"/>
                    <a:pt x="342900" y="12700"/>
                  </a:cubicBezTo>
                  <a:lnTo>
                    <a:pt x="342900" y="330200"/>
                  </a:lnTo>
                  <a:cubicBezTo>
                    <a:pt x="342900" y="337185"/>
                    <a:pt x="337185" y="342900"/>
                    <a:pt x="330200" y="342900"/>
                  </a:cubicBezTo>
                  <a:lnTo>
                    <a:pt x="12700" y="342900"/>
                  </a:lnTo>
                  <a:cubicBezTo>
                    <a:pt x="5715" y="342900"/>
                    <a:pt x="0" y="337185"/>
                    <a:pt x="0" y="330200"/>
                  </a:cubicBezTo>
                  <a:lnTo>
                    <a:pt x="0" y="12700"/>
                  </a:lnTo>
                  <a:cubicBezTo>
                    <a:pt x="0" y="5715"/>
                    <a:pt x="5715" y="0"/>
                    <a:pt x="12700" y="0"/>
                  </a:cubicBezTo>
                  <a:moveTo>
                    <a:pt x="12700" y="25400"/>
                  </a:moveTo>
                  <a:lnTo>
                    <a:pt x="12700" y="12700"/>
                  </a:lnTo>
                  <a:lnTo>
                    <a:pt x="25400" y="12700"/>
                  </a:lnTo>
                  <a:lnTo>
                    <a:pt x="25400" y="330200"/>
                  </a:lnTo>
                  <a:lnTo>
                    <a:pt x="12700" y="330200"/>
                  </a:lnTo>
                  <a:lnTo>
                    <a:pt x="12700" y="317500"/>
                  </a:lnTo>
                  <a:lnTo>
                    <a:pt x="330200" y="317500"/>
                  </a:lnTo>
                  <a:lnTo>
                    <a:pt x="330200" y="330200"/>
                  </a:lnTo>
                  <a:lnTo>
                    <a:pt x="317500" y="330200"/>
                  </a:lnTo>
                  <a:lnTo>
                    <a:pt x="317500" y="12700"/>
                  </a:lnTo>
                  <a:lnTo>
                    <a:pt x="330200" y="12700"/>
                  </a:lnTo>
                  <a:lnTo>
                    <a:pt x="330200" y="25400"/>
                  </a:lnTo>
                  <a:lnTo>
                    <a:pt x="12700" y="25400"/>
                  </a:lnTo>
                  <a:close/>
                </a:path>
              </a:pathLst>
            </a:custGeom>
            <a:solidFill>
              <a:srgbClr val="7E5F91"/>
            </a:solidFill>
          </p:spPr>
        </p:sp>
      </p:grpSp>
      <p:sp>
        <p:nvSpPr>
          <p:cNvPr id="8" name="TextBox 8"/>
          <p:cNvSpPr txBox="1"/>
          <p:nvPr/>
        </p:nvSpPr>
        <p:spPr>
          <a:xfrm>
            <a:off x="17137959" y="9720865"/>
            <a:ext cx="349941" cy="257175"/>
          </a:xfrm>
          <a:prstGeom prst="rect">
            <a:avLst/>
          </a:prstGeom>
        </p:spPr>
        <p:txBody>
          <a:bodyPr lIns="0" tIns="0" rIns="0" bIns="0" rtlCol="0" anchor="t">
            <a:spAutoFit/>
          </a:bodyPr>
          <a:lstStyle/>
          <a:p>
            <a:pPr algn="ctr">
              <a:lnSpc>
                <a:spcPts val="1980"/>
              </a:lnSpc>
            </a:pPr>
            <a:r>
              <a:rPr lang="en-US" sz="1650">
                <a:solidFill>
                  <a:srgbClr val="312D30"/>
                </a:solidFill>
                <a:latin typeface="Poppins Bold"/>
                <a:ea typeface="Poppins Bold"/>
                <a:cs typeface="Poppins Bold"/>
                <a:sym typeface="Poppins Bold"/>
              </a:rPr>
              <a:t>‹#›</a:t>
            </a:r>
          </a:p>
        </p:txBody>
      </p:sp>
      <p:sp>
        <p:nvSpPr>
          <p:cNvPr id="9" name="TextBox 9"/>
          <p:cNvSpPr txBox="1"/>
          <p:nvPr/>
        </p:nvSpPr>
        <p:spPr>
          <a:xfrm>
            <a:off x="800100" y="9663715"/>
            <a:ext cx="1968356" cy="371475"/>
          </a:xfrm>
          <a:prstGeom prst="rect">
            <a:avLst/>
          </a:prstGeom>
        </p:spPr>
        <p:txBody>
          <a:bodyPr lIns="0" tIns="0" rIns="0" bIns="0" rtlCol="0" anchor="t">
            <a:spAutoFit/>
          </a:bodyPr>
          <a:lstStyle/>
          <a:p>
            <a:pPr algn="l">
              <a:lnSpc>
                <a:spcPts val="1439"/>
              </a:lnSpc>
            </a:pPr>
            <a:r>
              <a:rPr lang="en-US" sz="1200">
                <a:solidFill>
                  <a:srgbClr val="312D30"/>
                </a:solidFill>
                <a:latin typeface="Poppins Light"/>
                <a:ea typeface="Poppins Light"/>
                <a:cs typeface="Poppins Light"/>
                <a:sym typeface="Poppins Light"/>
              </a:rPr>
              <a:t>Black Background for Business</a:t>
            </a:r>
          </a:p>
        </p:txBody>
      </p:sp>
      <p:sp>
        <p:nvSpPr>
          <p:cNvPr id="10" name="Freeform 10"/>
          <p:cNvSpPr/>
          <p:nvPr/>
        </p:nvSpPr>
        <p:spPr>
          <a:xfrm>
            <a:off x="0" y="23245"/>
            <a:ext cx="18328014" cy="10310245"/>
          </a:xfrm>
          <a:custGeom>
            <a:avLst/>
            <a:gdLst/>
            <a:ahLst/>
            <a:cxnLst/>
            <a:rect l="l" t="t" r="r" b="b"/>
            <a:pathLst>
              <a:path w="18328014" h="10310245">
                <a:moveTo>
                  <a:pt x="0" y="0"/>
                </a:moveTo>
                <a:lnTo>
                  <a:pt x="18328014" y="0"/>
                </a:lnTo>
                <a:lnTo>
                  <a:pt x="18328014" y="10310246"/>
                </a:lnTo>
                <a:lnTo>
                  <a:pt x="0" y="10310246"/>
                </a:lnTo>
                <a:lnTo>
                  <a:pt x="0" y="0"/>
                </a:lnTo>
                <a:close/>
              </a:path>
            </a:pathLst>
          </a:custGeom>
          <a:blipFill>
            <a:blip r:embed="rId2"/>
            <a:stretch>
              <a:fillRect r="-18514" b="-44293"/>
            </a:stretch>
          </a:blipFill>
        </p:spPr>
      </p:sp>
      <p:grpSp>
        <p:nvGrpSpPr>
          <p:cNvPr id="11" name="Group 11"/>
          <p:cNvGrpSpPr/>
          <p:nvPr/>
        </p:nvGrpSpPr>
        <p:grpSpPr>
          <a:xfrm>
            <a:off x="-14436" y="-23247"/>
            <a:ext cx="18356886" cy="10374346"/>
            <a:chOff x="0" y="0"/>
            <a:chExt cx="24475848" cy="13832462"/>
          </a:xfrm>
        </p:grpSpPr>
        <p:sp>
          <p:nvSpPr>
            <p:cNvPr id="12" name="Freeform 12"/>
            <p:cNvSpPr/>
            <p:nvPr/>
          </p:nvSpPr>
          <p:spPr>
            <a:xfrm>
              <a:off x="0" y="0"/>
              <a:ext cx="24475821" cy="13832460"/>
            </a:xfrm>
            <a:custGeom>
              <a:avLst/>
              <a:gdLst/>
              <a:ahLst/>
              <a:cxnLst/>
              <a:rect l="l" t="t" r="r" b="b"/>
              <a:pathLst>
                <a:path w="24475821" h="13832460">
                  <a:moveTo>
                    <a:pt x="0" y="0"/>
                  </a:moveTo>
                  <a:lnTo>
                    <a:pt x="24475821" y="0"/>
                  </a:lnTo>
                  <a:lnTo>
                    <a:pt x="24475821" y="1065784"/>
                  </a:lnTo>
                  <a:lnTo>
                    <a:pt x="15179548" y="13832460"/>
                  </a:lnTo>
                  <a:lnTo>
                    <a:pt x="0" y="13832460"/>
                  </a:lnTo>
                  <a:close/>
                </a:path>
              </a:pathLst>
            </a:custGeom>
            <a:gradFill rotWithShape="1">
              <a:gsLst>
                <a:gs pos="10000">
                  <a:srgbClr val="7030A0">
                    <a:alpha val="70000"/>
                  </a:srgbClr>
                </a:gs>
                <a:gs pos="100000">
                  <a:srgbClr val="105B97">
                    <a:alpha val="100000"/>
                  </a:srgbClr>
                </a:gs>
              </a:gsLst>
              <a:lin ang="3631629"/>
            </a:gradFill>
          </p:spPr>
        </p:sp>
      </p:grpSp>
      <p:grpSp>
        <p:nvGrpSpPr>
          <p:cNvPr id="13" name="Group 13"/>
          <p:cNvGrpSpPr/>
          <p:nvPr/>
        </p:nvGrpSpPr>
        <p:grpSpPr>
          <a:xfrm>
            <a:off x="11341970" y="792568"/>
            <a:ext cx="7000480" cy="9535288"/>
            <a:chOff x="0" y="0"/>
            <a:chExt cx="9333974" cy="12713718"/>
          </a:xfrm>
        </p:grpSpPr>
        <p:sp>
          <p:nvSpPr>
            <p:cNvPr id="14" name="Freeform 14"/>
            <p:cNvSpPr/>
            <p:nvPr/>
          </p:nvSpPr>
          <p:spPr>
            <a:xfrm>
              <a:off x="0" y="0"/>
              <a:ext cx="9333992" cy="12713716"/>
            </a:xfrm>
            <a:custGeom>
              <a:avLst/>
              <a:gdLst/>
              <a:ahLst/>
              <a:cxnLst/>
              <a:rect l="l" t="t" r="r" b="b"/>
              <a:pathLst>
                <a:path w="9333992" h="12713716">
                  <a:moveTo>
                    <a:pt x="9333992" y="0"/>
                  </a:moveTo>
                  <a:lnTo>
                    <a:pt x="9333992" y="12713716"/>
                  </a:lnTo>
                  <a:lnTo>
                    <a:pt x="0" y="12713716"/>
                  </a:lnTo>
                  <a:close/>
                </a:path>
              </a:pathLst>
            </a:custGeom>
            <a:gradFill rotWithShape="1">
              <a:gsLst>
                <a:gs pos="0">
                  <a:srgbClr val="6997AF">
                    <a:alpha val="91000"/>
                  </a:srgbClr>
                </a:gs>
                <a:gs pos="100000">
                  <a:srgbClr val="6997AF">
                    <a:alpha val="38000"/>
                  </a:srgbClr>
                </a:gs>
              </a:gsLst>
              <a:lin ang="2177090"/>
            </a:gradFill>
          </p:spPr>
        </p:sp>
      </p:grpSp>
      <p:grpSp>
        <p:nvGrpSpPr>
          <p:cNvPr id="15" name="Group 15"/>
          <p:cNvGrpSpPr/>
          <p:nvPr/>
        </p:nvGrpSpPr>
        <p:grpSpPr>
          <a:xfrm>
            <a:off x="16044442" y="6762532"/>
            <a:ext cx="756993" cy="756993"/>
            <a:chOff x="0" y="0"/>
            <a:chExt cx="1009324" cy="1009324"/>
          </a:xfrm>
        </p:grpSpPr>
        <p:sp>
          <p:nvSpPr>
            <p:cNvPr id="16" name="Freeform 16"/>
            <p:cNvSpPr/>
            <p:nvPr/>
          </p:nvSpPr>
          <p:spPr>
            <a:xfrm>
              <a:off x="0" y="0"/>
              <a:ext cx="1009269" cy="1009269"/>
            </a:xfrm>
            <a:custGeom>
              <a:avLst/>
              <a:gdLst/>
              <a:ahLst/>
              <a:cxnLst/>
              <a:rect l="l" t="t" r="r" b="b"/>
              <a:pathLst>
                <a:path w="1009269" h="1009269">
                  <a:moveTo>
                    <a:pt x="0" y="504698"/>
                  </a:moveTo>
                  <a:cubicBezTo>
                    <a:pt x="0" y="225933"/>
                    <a:pt x="225933" y="0"/>
                    <a:pt x="504698" y="0"/>
                  </a:cubicBezTo>
                  <a:cubicBezTo>
                    <a:pt x="783463" y="0"/>
                    <a:pt x="1009269" y="225933"/>
                    <a:pt x="1009269" y="504698"/>
                  </a:cubicBezTo>
                  <a:cubicBezTo>
                    <a:pt x="1009269" y="783463"/>
                    <a:pt x="783336" y="1009269"/>
                    <a:pt x="504698" y="1009269"/>
                  </a:cubicBezTo>
                  <a:cubicBezTo>
                    <a:pt x="226060" y="1009269"/>
                    <a:pt x="0" y="783336"/>
                    <a:pt x="0" y="504698"/>
                  </a:cubicBezTo>
                  <a:close/>
                </a:path>
              </a:pathLst>
            </a:custGeom>
            <a:gradFill rotWithShape="1">
              <a:gsLst>
                <a:gs pos="0">
                  <a:srgbClr val="7030A0">
                    <a:alpha val="100000"/>
                  </a:srgbClr>
                </a:gs>
                <a:gs pos="74000">
                  <a:srgbClr val="105B97">
                    <a:alpha val="100000"/>
                  </a:srgbClr>
                </a:gs>
              </a:gsLst>
              <a:lin ang="2700000"/>
            </a:gradFill>
          </p:spPr>
        </p:sp>
      </p:grpSp>
      <p:sp>
        <p:nvSpPr>
          <p:cNvPr id="17" name="AutoShape 17"/>
          <p:cNvSpPr/>
          <p:nvPr/>
        </p:nvSpPr>
        <p:spPr>
          <a:xfrm rot="7569029">
            <a:off x="13321117" y="8714014"/>
            <a:ext cx="3907879" cy="0"/>
          </a:xfrm>
          <a:prstGeom prst="line">
            <a:avLst/>
          </a:prstGeom>
          <a:ln w="9525" cap="rnd">
            <a:solidFill>
              <a:srgbClr val="FFFFFF"/>
            </a:solidFill>
            <a:prstDash val="solid"/>
            <a:headEnd type="oval" w="lg" len="lg"/>
            <a:tailEnd type="none" w="sm" len="sm"/>
          </a:ln>
        </p:spPr>
      </p:sp>
      <p:sp>
        <p:nvSpPr>
          <p:cNvPr id="18" name="Freeform 18"/>
          <p:cNvSpPr/>
          <p:nvPr/>
        </p:nvSpPr>
        <p:spPr>
          <a:xfrm>
            <a:off x="15353146" y="6071306"/>
            <a:ext cx="2139585" cy="1930674"/>
          </a:xfrm>
          <a:custGeom>
            <a:avLst/>
            <a:gdLst/>
            <a:ahLst/>
            <a:cxnLst/>
            <a:rect l="l" t="t" r="r" b="b"/>
            <a:pathLst>
              <a:path w="2139585" h="1930674">
                <a:moveTo>
                  <a:pt x="0" y="0"/>
                </a:moveTo>
                <a:lnTo>
                  <a:pt x="2139586" y="0"/>
                </a:lnTo>
                <a:lnTo>
                  <a:pt x="2139586" y="1930674"/>
                </a:lnTo>
                <a:lnTo>
                  <a:pt x="0" y="19306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19" name="Group 19"/>
          <p:cNvGrpSpPr/>
          <p:nvPr/>
        </p:nvGrpSpPr>
        <p:grpSpPr>
          <a:xfrm>
            <a:off x="16044441" y="1"/>
            <a:ext cx="2243559" cy="1943100"/>
            <a:chOff x="0" y="0"/>
            <a:chExt cx="2991412" cy="2590800"/>
          </a:xfrm>
        </p:grpSpPr>
        <p:sp>
          <p:nvSpPr>
            <p:cNvPr id="20" name="Freeform 20"/>
            <p:cNvSpPr/>
            <p:nvPr/>
          </p:nvSpPr>
          <p:spPr>
            <a:xfrm>
              <a:off x="0" y="0"/>
              <a:ext cx="2991358" cy="2590800"/>
            </a:xfrm>
            <a:custGeom>
              <a:avLst/>
              <a:gdLst/>
              <a:ahLst/>
              <a:cxnLst/>
              <a:rect l="l" t="t" r="r" b="b"/>
              <a:pathLst>
                <a:path w="2991358" h="2590800">
                  <a:moveTo>
                    <a:pt x="1895348" y="0"/>
                  </a:moveTo>
                  <a:lnTo>
                    <a:pt x="2991358" y="0"/>
                  </a:lnTo>
                  <a:lnTo>
                    <a:pt x="2991358" y="2590800"/>
                  </a:lnTo>
                  <a:lnTo>
                    <a:pt x="0" y="2590800"/>
                  </a:lnTo>
                  <a:close/>
                </a:path>
              </a:pathLst>
            </a:custGeom>
            <a:gradFill rotWithShape="1">
              <a:gsLst>
                <a:gs pos="0">
                  <a:srgbClr val="6997AF">
                    <a:alpha val="64000"/>
                  </a:srgbClr>
                </a:gs>
                <a:gs pos="100000">
                  <a:srgbClr val="6997AF">
                    <a:alpha val="79000"/>
                  </a:srgbClr>
                </a:gs>
              </a:gsLst>
              <a:lin ang="2700000"/>
            </a:gradFill>
          </p:spPr>
        </p:sp>
      </p:grpSp>
      <p:sp>
        <p:nvSpPr>
          <p:cNvPr id="21" name="AutoShape 21"/>
          <p:cNvSpPr/>
          <p:nvPr/>
        </p:nvSpPr>
        <p:spPr>
          <a:xfrm rot="7572423">
            <a:off x="-285116" y="1340498"/>
            <a:ext cx="1369932" cy="0"/>
          </a:xfrm>
          <a:prstGeom prst="line">
            <a:avLst/>
          </a:prstGeom>
          <a:ln w="9525" cap="rnd">
            <a:solidFill>
              <a:srgbClr val="FFFFFF"/>
            </a:solidFill>
            <a:prstDash val="solid"/>
            <a:headEnd type="oval" w="lg" len="lg"/>
            <a:tailEnd type="none" w="sm" len="sm"/>
          </a:ln>
        </p:spPr>
      </p:sp>
      <p:grpSp>
        <p:nvGrpSpPr>
          <p:cNvPr id="22" name="Group 22"/>
          <p:cNvGrpSpPr/>
          <p:nvPr/>
        </p:nvGrpSpPr>
        <p:grpSpPr>
          <a:xfrm>
            <a:off x="596973" y="589840"/>
            <a:ext cx="405456" cy="405456"/>
            <a:chOff x="0" y="0"/>
            <a:chExt cx="540608" cy="540608"/>
          </a:xfrm>
        </p:grpSpPr>
        <p:sp>
          <p:nvSpPr>
            <p:cNvPr id="23" name="Freeform 23"/>
            <p:cNvSpPr/>
            <p:nvPr/>
          </p:nvSpPr>
          <p:spPr>
            <a:xfrm>
              <a:off x="0" y="0"/>
              <a:ext cx="540639" cy="540639"/>
            </a:xfrm>
            <a:custGeom>
              <a:avLst/>
              <a:gdLst/>
              <a:ahLst/>
              <a:cxnLst/>
              <a:rect l="l" t="t" r="r" b="b"/>
              <a:pathLst>
                <a:path w="540639" h="540639">
                  <a:moveTo>
                    <a:pt x="0" y="270256"/>
                  </a:moveTo>
                  <a:cubicBezTo>
                    <a:pt x="0" y="121031"/>
                    <a:pt x="121031" y="0"/>
                    <a:pt x="270256" y="0"/>
                  </a:cubicBezTo>
                  <a:cubicBezTo>
                    <a:pt x="419481" y="0"/>
                    <a:pt x="540639" y="121031"/>
                    <a:pt x="540639" y="270256"/>
                  </a:cubicBezTo>
                  <a:cubicBezTo>
                    <a:pt x="540639" y="419481"/>
                    <a:pt x="419608" y="540639"/>
                    <a:pt x="270256" y="540639"/>
                  </a:cubicBezTo>
                  <a:cubicBezTo>
                    <a:pt x="120904" y="540639"/>
                    <a:pt x="0" y="419608"/>
                    <a:pt x="0" y="270256"/>
                  </a:cubicBezTo>
                  <a:close/>
                </a:path>
              </a:pathLst>
            </a:custGeom>
            <a:solidFill>
              <a:srgbClr val="A5C1CF">
                <a:alpha val="53725"/>
              </a:srgbClr>
            </a:solidFill>
          </p:spPr>
        </p:sp>
      </p:grpSp>
      <p:sp>
        <p:nvSpPr>
          <p:cNvPr id="24" name="Freeform 24"/>
          <p:cNvSpPr/>
          <p:nvPr/>
        </p:nvSpPr>
        <p:spPr>
          <a:xfrm>
            <a:off x="7476625" y="1354161"/>
            <a:ext cx="3334751" cy="3080476"/>
          </a:xfrm>
          <a:custGeom>
            <a:avLst/>
            <a:gdLst/>
            <a:ahLst/>
            <a:cxnLst/>
            <a:rect l="l" t="t" r="r" b="b"/>
            <a:pathLst>
              <a:path w="3334751" h="3080476">
                <a:moveTo>
                  <a:pt x="0" y="0"/>
                </a:moveTo>
                <a:lnTo>
                  <a:pt x="3334750" y="0"/>
                </a:lnTo>
                <a:lnTo>
                  <a:pt x="3334750" y="3080476"/>
                </a:lnTo>
                <a:lnTo>
                  <a:pt x="0" y="3080476"/>
                </a:lnTo>
                <a:lnTo>
                  <a:pt x="0" y="0"/>
                </a:lnTo>
                <a:close/>
              </a:path>
            </a:pathLst>
          </a:custGeom>
          <a:blipFill>
            <a:blip r:embed="rId5"/>
            <a:stretch>
              <a:fillRect/>
            </a:stretch>
          </a:blipFill>
        </p:spPr>
      </p:sp>
      <p:sp>
        <p:nvSpPr>
          <p:cNvPr id="25" name="TextBox 25"/>
          <p:cNvSpPr txBox="1"/>
          <p:nvPr/>
        </p:nvSpPr>
        <p:spPr>
          <a:xfrm>
            <a:off x="1578003" y="5367216"/>
            <a:ext cx="15535713" cy="1318260"/>
          </a:xfrm>
          <a:prstGeom prst="rect">
            <a:avLst/>
          </a:prstGeom>
        </p:spPr>
        <p:txBody>
          <a:bodyPr lIns="0" tIns="0" rIns="0" bIns="0" rtlCol="0" anchor="t">
            <a:spAutoFit/>
          </a:bodyPr>
          <a:lstStyle/>
          <a:p>
            <a:pPr algn="ctr">
              <a:lnSpc>
                <a:spcPts val="9720"/>
              </a:lnSpc>
            </a:pPr>
            <a:r>
              <a:rPr lang="en-US" sz="9000">
                <a:solidFill>
                  <a:srgbClr val="FFFFFF"/>
                </a:solidFill>
                <a:latin typeface="Rockwell Condensed Bold"/>
                <a:ea typeface="Rockwell Condensed Bold"/>
                <a:cs typeface="Rockwell Condensed Bold"/>
                <a:sym typeface="Rockwell Condensed Bold"/>
              </a:rPr>
              <a:t>Terima Kasih</a:t>
            </a:r>
          </a:p>
          <a:p>
            <a:pPr algn="ctr">
              <a:lnSpc>
                <a:spcPts val="9720"/>
              </a:lnSpc>
            </a:pPr>
            <a:endParaRPr lang="en-US" sz="9000">
              <a:solidFill>
                <a:srgbClr val="FFFFFF"/>
              </a:solidFill>
              <a:latin typeface="Rockwell Condensed Bold"/>
              <a:ea typeface="Rockwell Condensed Bold"/>
              <a:cs typeface="Rockwell Condensed Bold"/>
              <a:sym typeface="Rockwell Condensed Bold"/>
            </a:endParaRPr>
          </a:p>
          <a:p>
            <a:pPr algn="ctr">
              <a:lnSpc>
                <a:spcPts val="9720"/>
              </a:lnSpc>
            </a:pPr>
            <a:endParaRPr lang="en-US" sz="9000">
              <a:solidFill>
                <a:srgbClr val="FFFFFF"/>
              </a:solidFill>
              <a:latin typeface="Rockwell Condensed Bold"/>
              <a:ea typeface="Rockwell Condensed Bold"/>
              <a:cs typeface="Rockwell Condensed Bold"/>
              <a:sym typeface="Rockwell Condensed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10977" y="-200745"/>
            <a:ext cx="20509955" cy="3889881"/>
          </a:xfrm>
          <a:custGeom>
            <a:avLst/>
            <a:gdLst/>
            <a:ahLst/>
            <a:cxnLst/>
            <a:rect l="l" t="t" r="r" b="b"/>
            <a:pathLst>
              <a:path w="20509955" h="3889881">
                <a:moveTo>
                  <a:pt x="0" y="0"/>
                </a:moveTo>
                <a:lnTo>
                  <a:pt x="20509955" y="0"/>
                </a:lnTo>
                <a:lnTo>
                  <a:pt x="20509955" y="3889881"/>
                </a:lnTo>
                <a:lnTo>
                  <a:pt x="0" y="38898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391756" y="-4538765"/>
            <a:ext cx="8227901" cy="8227901"/>
          </a:xfrm>
          <a:custGeom>
            <a:avLst/>
            <a:gdLst/>
            <a:ahLst/>
            <a:cxnLst/>
            <a:rect l="l" t="t" r="r" b="b"/>
            <a:pathLst>
              <a:path w="8227901" h="8227901">
                <a:moveTo>
                  <a:pt x="0" y="0"/>
                </a:moveTo>
                <a:lnTo>
                  <a:pt x="8227901" y="0"/>
                </a:lnTo>
                <a:lnTo>
                  <a:pt x="8227901" y="8227901"/>
                </a:lnTo>
                <a:lnTo>
                  <a:pt x="0" y="822790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4668780" y="1569839"/>
            <a:ext cx="8950440" cy="1539125"/>
          </a:xfrm>
          <a:custGeom>
            <a:avLst/>
            <a:gdLst/>
            <a:ahLst/>
            <a:cxnLst/>
            <a:rect l="l" t="t" r="r" b="b"/>
            <a:pathLst>
              <a:path w="8950440" h="1539125">
                <a:moveTo>
                  <a:pt x="0" y="0"/>
                </a:moveTo>
                <a:lnTo>
                  <a:pt x="8950440" y="0"/>
                </a:lnTo>
                <a:lnTo>
                  <a:pt x="8950440" y="1539125"/>
                </a:lnTo>
                <a:lnTo>
                  <a:pt x="0" y="153912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5344373" y="2035567"/>
            <a:ext cx="7599255" cy="712419"/>
          </a:xfrm>
          <a:prstGeom prst="rect">
            <a:avLst/>
          </a:prstGeom>
        </p:spPr>
        <p:txBody>
          <a:bodyPr lIns="0" tIns="0" rIns="0" bIns="0" rtlCol="0" anchor="t">
            <a:spAutoFit/>
          </a:bodyPr>
          <a:lstStyle/>
          <a:p>
            <a:pPr algn="ctr">
              <a:lnSpc>
                <a:spcPts val="5142"/>
              </a:lnSpc>
            </a:pPr>
            <a:r>
              <a:rPr lang="en-US" sz="4898">
                <a:solidFill>
                  <a:srgbClr val="FFFFFF"/>
                </a:solidFill>
                <a:latin typeface="Poppins Bold"/>
                <a:ea typeface="Poppins Bold"/>
                <a:cs typeface="Poppins Bold"/>
                <a:sym typeface="Poppins Bold"/>
              </a:rPr>
              <a:t>Transformasi Digital</a:t>
            </a:r>
          </a:p>
        </p:txBody>
      </p:sp>
      <p:sp>
        <p:nvSpPr>
          <p:cNvPr id="6" name="Freeform 6"/>
          <p:cNvSpPr/>
          <p:nvPr/>
        </p:nvSpPr>
        <p:spPr>
          <a:xfrm>
            <a:off x="12472694" y="-4538765"/>
            <a:ext cx="8227901" cy="8227901"/>
          </a:xfrm>
          <a:custGeom>
            <a:avLst/>
            <a:gdLst/>
            <a:ahLst/>
            <a:cxnLst/>
            <a:rect l="l" t="t" r="r" b="b"/>
            <a:pathLst>
              <a:path w="8227901" h="8227901">
                <a:moveTo>
                  <a:pt x="0" y="0"/>
                </a:moveTo>
                <a:lnTo>
                  <a:pt x="8227901" y="0"/>
                </a:lnTo>
                <a:lnTo>
                  <a:pt x="8227901" y="8227901"/>
                </a:lnTo>
                <a:lnTo>
                  <a:pt x="0" y="822790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1437982" y="4306889"/>
            <a:ext cx="15412037" cy="3966845"/>
          </a:xfrm>
          <a:prstGeom prst="rect">
            <a:avLst/>
          </a:prstGeom>
        </p:spPr>
        <p:txBody>
          <a:bodyPr lIns="0" tIns="0" rIns="0" bIns="0" rtlCol="0" anchor="t">
            <a:spAutoFit/>
          </a:bodyPr>
          <a:lstStyle/>
          <a:p>
            <a:pPr algn="just">
              <a:lnSpc>
                <a:spcPts val="4480"/>
              </a:lnSpc>
            </a:pPr>
            <a:r>
              <a:rPr lang="en-US" sz="3200">
                <a:solidFill>
                  <a:srgbClr val="000000"/>
                </a:solidFill>
                <a:latin typeface="Noto Sans"/>
                <a:ea typeface="Noto Sans"/>
                <a:cs typeface="Noto Sans"/>
                <a:sym typeface="Noto Sans"/>
              </a:rPr>
              <a:t>Transformasi digital merujuk pada perubahan signifikan dalam pemerintahan dan masyarakat menuju adopsi dan integrasi teknologi digital ke dalam berbagai proses dan layanan. Ini melibatkan pemikiran ulang tentang bagaimana pemerintah dapat memberikan dukungan dan layanan vital secara jarak jauh. </a:t>
            </a:r>
          </a:p>
          <a:p>
            <a:pPr algn="just">
              <a:lnSpc>
                <a:spcPts val="4480"/>
              </a:lnSpc>
            </a:pPr>
            <a:endParaRPr lang="en-US" sz="3200">
              <a:solidFill>
                <a:srgbClr val="000000"/>
              </a:solidFill>
              <a:latin typeface="Noto Sans"/>
              <a:ea typeface="Noto Sans"/>
              <a:cs typeface="Noto Sans"/>
              <a:sym typeface="Noto Sans"/>
            </a:endParaRPr>
          </a:p>
          <a:p>
            <a:pPr algn="just">
              <a:lnSpc>
                <a:spcPts val="4480"/>
              </a:lnSpc>
            </a:pPr>
            <a:endParaRPr lang="en-US" sz="3200">
              <a:solidFill>
                <a:srgbClr val="000000"/>
              </a:solidFill>
              <a:latin typeface="Noto Sans"/>
              <a:ea typeface="Noto Sans"/>
              <a:cs typeface="Noto Sans"/>
              <a:sym typeface="Noto Sans"/>
            </a:endParaRPr>
          </a:p>
        </p:txBody>
      </p:sp>
      <p:grpSp>
        <p:nvGrpSpPr>
          <p:cNvPr id="8" name="Group 8"/>
          <p:cNvGrpSpPr/>
          <p:nvPr/>
        </p:nvGrpSpPr>
        <p:grpSpPr>
          <a:xfrm>
            <a:off x="1009650" y="9387193"/>
            <a:ext cx="16268700" cy="38100"/>
            <a:chOff x="0" y="0"/>
            <a:chExt cx="21691600" cy="50800"/>
          </a:xfrm>
        </p:grpSpPr>
        <p:sp>
          <p:nvSpPr>
            <p:cNvPr id="9" name="Freeform 9"/>
            <p:cNvSpPr/>
            <p:nvPr/>
          </p:nvSpPr>
          <p:spPr>
            <a:xfrm>
              <a:off x="25400" y="0"/>
              <a:ext cx="21640800" cy="50800"/>
            </a:xfrm>
            <a:custGeom>
              <a:avLst/>
              <a:gdLst/>
              <a:ahLst/>
              <a:cxnLst/>
              <a:rect l="l" t="t" r="r" b="b"/>
              <a:pathLst>
                <a:path w="21640800" h="50800">
                  <a:moveTo>
                    <a:pt x="0" y="0"/>
                  </a:moveTo>
                  <a:lnTo>
                    <a:pt x="21640800" y="0"/>
                  </a:lnTo>
                  <a:lnTo>
                    <a:pt x="21640800" y="50800"/>
                  </a:lnTo>
                  <a:lnTo>
                    <a:pt x="0" y="50800"/>
                  </a:lnTo>
                  <a:close/>
                </a:path>
              </a:pathLst>
            </a:custGeom>
            <a:solidFill>
              <a:srgbClr val="530B85"/>
            </a:solidFill>
          </p:spPr>
        </p:sp>
      </p:grpSp>
      <p:sp>
        <p:nvSpPr>
          <p:cNvPr id="10" name="TextBox 10"/>
          <p:cNvSpPr txBox="1"/>
          <p:nvPr/>
        </p:nvSpPr>
        <p:spPr>
          <a:xfrm>
            <a:off x="15863778" y="9547859"/>
            <a:ext cx="2305949" cy="390525"/>
          </a:xfrm>
          <a:prstGeom prst="rect">
            <a:avLst/>
          </a:prstGeom>
        </p:spPr>
        <p:txBody>
          <a:bodyPr lIns="0" tIns="0" rIns="0" bIns="0" rtlCol="0" anchor="t">
            <a:spAutoFit/>
          </a:bodyPr>
          <a:lstStyle/>
          <a:p>
            <a:pPr algn="ctr">
              <a:lnSpc>
                <a:spcPts val="2999"/>
              </a:lnSpc>
            </a:pPr>
            <a:r>
              <a:rPr lang="en-US" sz="2499">
                <a:solidFill>
                  <a:srgbClr val="000000"/>
                </a:solidFill>
                <a:latin typeface="Poppins"/>
                <a:ea typeface="Poppins"/>
                <a:cs typeface="Poppins"/>
                <a:sym typeface="Poppins"/>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3554" y="2314960"/>
            <a:ext cx="12718488" cy="6943340"/>
          </a:xfrm>
          <a:custGeom>
            <a:avLst/>
            <a:gdLst/>
            <a:ahLst/>
            <a:cxnLst/>
            <a:rect l="l" t="t" r="r" b="b"/>
            <a:pathLst>
              <a:path w="12718488" h="6943340">
                <a:moveTo>
                  <a:pt x="0" y="0"/>
                </a:moveTo>
                <a:lnTo>
                  <a:pt x="12718489" y="0"/>
                </a:lnTo>
                <a:lnTo>
                  <a:pt x="12718489" y="6943340"/>
                </a:lnTo>
                <a:lnTo>
                  <a:pt x="0" y="6943340"/>
                </a:lnTo>
                <a:lnTo>
                  <a:pt x="0" y="0"/>
                </a:lnTo>
                <a:close/>
              </a:path>
            </a:pathLst>
          </a:custGeom>
          <a:blipFill>
            <a:blip r:embed="rId2"/>
            <a:stretch>
              <a:fillRect/>
            </a:stretch>
          </a:blipFill>
        </p:spPr>
      </p:sp>
      <p:sp>
        <p:nvSpPr>
          <p:cNvPr id="3" name="TextBox 3"/>
          <p:cNvSpPr txBox="1"/>
          <p:nvPr/>
        </p:nvSpPr>
        <p:spPr>
          <a:xfrm>
            <a:off x="1203554" y="1297132"/>
            <a:ext cx="10941995" cy="581000"/>
          </a:xfrm>
          <a:prstGeom prst="rect">
            <a:avLst/>
          </a:prstGeom>
        </p:spPr>
        <p:txBody>
          <a:bodyPr lIns="0" tIns="0" rIns="0" bIns="0" rtlCol="0" anchor="t">
            <a:spAutoFit/>
          </a:bodyPr>
          <a:lstStyle/>
          <a:p>
            <a:pPr algn="l">
              <a:lnSpc>
                <a:spcPts val="4199"/>
              </a:lnSpc>
            </a:pPr>
            <a:r>
              <a:rPr lang="en-US" sz="3999">
                <a:solidFill>
                  <a:srgbClr val="000000"/>
                </a:solidFill>
                <a:latin typeface="Poppins Bold Italics"/>
                <a:ea typeface="Poppins Bold Italics"/>
                <a:cs typeface="Poppins Bold Italics"/>
                <a:sym typeface="Poppins Bold Italics"/>
              </a:rPr>
              <a:t>Tingkatan Literasi Digital </a:t>
            </a:r>
          </a:p>
        </p:txBody>
      </p:sp>
      <p:sp>
        <p:nvSpPr>
          <p:cNvPr id="4" name="Freeform 4"/>
          <p:cNvSpPr/>
          <p:nvPr/>
        </p:nvSpPr>
        <p:spPr>
          <a:xfrm>
            <a:off x="13693806" y="-4730512"/>
            <a:ext cx="9461025" cy="9461025"/>
          </a:xfrm>
          <a:custGeom>
            <a:avLst/>
            <a:gdLst/>
            <a:ahLst/>
            <a:cxnLst/>
            <a:rect l="l" t="t" r="r" b="b"/>
            <a:pathLst>
              <a:path w="9461025" h="9461025">
                <a:moveTo>
                  <a:pt x="0" y="0"/>
                </a:moveTo>
                <a:lnTo>
                  <a:pt x="9461025" y="0"/>
                </a:lnTo>
                <a:lnTo>
                  <a:pt x="9461025" y="9461024"/>
                </a:lnTo>
                <a:lnTo>
                  <a:pt x="0" y="946102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15766982" y="9410809"/>
            <a:ext cx="2305949" cy="390525"/>
          </a:xfrm>
          <a:prstGeom prst="rect">
            <a:avLst/>
          </a:prstGeom>
        </p:spPr>
        <p:txBody>
          <a:bodyPr lIns="0" tIns="0" rIns="0" bIns="0" rtlCol="0" anchor="t">
            <a:spAutoFit/>
          </a:bodyPr>
          <a:lstStyle/>
          <a:p>
            <a:pPr algn="ctr">
              <a:lnSpc>
                <a:spcPts val="2999"/>
              </a:lnSpc>
            </a:pPr>
            <a:r>
              <a:rPr lang="en-US" sz="2499">
                <a:solidFill>
                  <a:srgbClr val="000000"/>
                </a:solidFill>
                <a:latin typeface="Poppins"/>
                <a:ea typeface="Poppins"/>
                <a:cs typeface="Poppins"/>
                <a:sym typeface="Poppins"/>
              </a:rPr>
              <a:t>10</a:t>
            </a:r>
          </a:p>
        </p:txBody>
      </p:sp>
    </p:spTree>
    <p:extLst>
      <p:ext uri="{BB962C8B-B14F-4D97-AF65-F5344CB8AC3E}">
        <p14:creationId xmlns:p14="http://schemas.microsoft.com/office/powerpoint/2010/main" val="158245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4934" y="156415"/>
            <a:ext cx="17545839" cy="9802321"/>
          </a:xfrm>
          <a:custGeom>
            <a:avLst/>
            <a:gdLst/>
            <a:ahLst/>
            <a:cxnLst/>
            <a:rect l="l" t="t" r="r" b="b"/>
            <a:pathLst>
              <a:path w="17545839" h="9802321">
                <a:moveTo>
                  <a:pt x="0" y="0"/>
                </a:moveTo>
                <a:lnTo>
                  <a:pt x="17545839" y="0"/>
                </a:lnTo>
                <a:lnTo>
                  <a:pt x="17545839" y="9802321"/>
                </a:lnTo>
                <a:lnTo>
                  <a:pt x="0" y="9802321"/>
                </a:lnTo>
                <a:lnTo>
                  <a:pt x="0" y="0"/>
                </a:lnTo>
                <a:close/>
              </a:path>
            </a:pathLst>
          </a:custGeom>
          <a:blipFill>
            <a:blip r:embed="rId2"/>
            <a:stretch>
              <a:fillRect b="-1106"/>
            </a:stretch>
          </a:blipFill>
        </p:spPr>
      </p:sp>
    </p:spTree>
    <p:extLst>
      <p:ext uri="{BB962C8B-B14F-4D97-AF65-F5344CB8AC3E}">
        <p14:creationId xmlns:p14="http://schemas.microsoft.com/office/powerpoint/2010/main" val="380331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3927" y="2045529"/>
            <a:ext cx="11227017" cy="5554590"/>
          </a:xfrm>
          <a:custGeom>
            <a:avLst/>
            <a:gdLst/>
            <a:ahLst/>
            <a:cxnLst/>
            <a:rect l="l" t="t" r="r" b="b"/>
            <a:pathLst>
              <a:path w="11227017" h="5554590">
                <a:moveTo>
                  <a:pt x="0" y="0"/>
                </a:moveTo>
                <a:lnTo>
                  <a:pt x="11227017" y="0"/>
                </a:lnTo>
                <a:lnTo>
                  <a:pt x="11227017" y="5554589"/>
                </a:lnTo>
                <a:lnTo>
                  <a:pt x="0" y="5554589"/>
                </a:lnTo>
                <a:lnTo>
                  <a:pt x="0" y="0"/>
                </a:lnTo>
                <a:close/>
              </a:path>
            </a:pathLst>
          </a:custGeom>
          <a:blipFill>
            <a:blip r:embed="rId2"/>
            <a:stretch>
              <a:fillRect l="-2714" r="-2714"/>
            </a:stretch>
          </a:blipFill>
        </p:spPr>
      </p:sp>
      <p:sp>
        <p:nvSpPr>
          <p:cNvPr id="3" name="Freeform 3"/>
          <p:cNvSpPr/>
          <p:nvPr/>
        </p:nvSpPr>
        <p:spPr>
          <a:xfrm>
            <a:off x="12447861" y="4822823"/>
            <a:ext cx="4875024" cy="2066718"/>
          </a:xfrm>
          <a:custGeom>
            <a:avLst/>
            <a:gdLst/>
            <a:ahLst/>
            <a:cxnLst/>
            <a:rect l="l" t="t" r="r" b="b"/>
            <a:pathLst>
              <a:path w="4875024" h="2066718">
                <a:moveTo>
                  <a:pt x="0" y="0"/>
                </a:moveTo>
                <a:lnTo>
                  <a:pt x="4875024" y="0"/>
                </a:lnTo>
                <a:lnTo>
                  <a:pt x="4875024" y="2066719"/>
                </a:lnTo>
                <a:lnTo>
                  <a:pt x="0" y="2066719"/>
                </a:lnTo>
                <a:lnTo>
                  <a:pt x="0" y="0"/>
                </a:lnTo>
                <a:close/>
              </a:path>
            </a:pathLst>
          </a:custGeom>
          <a:blipFill>
            <a:blip r:embed="rId3"/>
            <a:stretch>
              <a:fillRect/>
            </a:stretch>
          </a:blipFill>
        </p:spPr>
      </p:sp>
      <p:sp>
        <p:nvSpPr>
          <p:cNvPr id="4" name="Freeform 4"/>
          <p:cNvSpPr/>
          <p:nvPr/>
        </p:nvSpPr>
        <p:spPr>
          <a:xfrm>
            <a:off x="14010729" y="1440531"/>
            <a:ext cx="3312156" cy="3134642"/>
          </a:xfrm>
          <a:custGeom>
            <a:avLst/>
            <a:gdLst/>
            <a:ahLst/>
            <a:cxnLst/>
            <a:rect l="l" t="t" r="r" b="b"/>
            <a:pathLst>
              <a:path w="3312156" h="3134642">
                <a:moveTo>
                  <a:pt x="0" y="0"/>
                </a:moveTo>
                <a:lnTo>
                  <a:pt x="3312156" y="0"/>
                </a:lnTo>
                <a:lnTo>
                  <a:pt x="3312156" y="3134642"/>
                </a:lnTo>
                <a:lnTo>
                  <a:pt x="0" y="3134642"/>
                </a:lnTo>
                <a:lnTo>
                  <a:pt x="0" y="0"/>
                </a:lnTo>
                <a:close/>
              </a:path>
            </a:pathLst>
          </a:custGeom>
          <a:blipFill>
            <a:blip r:embed="rId4"/>
            <a:stretch>
              <a:fillRect/>
            </a:stretch>
          </a:blipFill>
        </p:spPr>
      </p:sp>
      <p:sp>
        <p:nvSpPr>
          <p:cNvPr id="5" name="Freeform 5"/>
          <p:cNvSpPr/>
          <p:nvPr/>
        </p:nvSpPr>
        <p:spPr>
          <a:xfrm>
            <a:off x="12447861" y="7138622"/>
            <a:ext cx="4875024" cy="2535530"/>
          </a:xfrm>
          <a:custGeom>
            <a:avLst/>
            <a:gdLst/>
            <a:ahLst/>
            <a:cxnLst/>
            <a:rect l="l" t="t" r="r" b="b"/>
            <a:pathLst>
              <a:path w="4875024" h="2535530">
                <a:moveTo>
                  <a:pt x="0" y="0"/>
                </a:moveTo>
                <a:lnTo>
                  <a:pt x="4875024" y="0"/>
                </a:lnTo>
                <a:lnTo>
                  <a:pt x="4875024" y="2535530"/>
                </a:lnTo>
                <a:lnTo>
                  <a:pt x="0" y="2535530"/>
                </a:lnTo>
                <a:lnTo>
                  <a:pt x="0" y="0"/>
                </a:lnTo>
                <a:close/>
              </a:path>
            </a:pathLst>
          </a:custGeom>
          <a:blipFill>
            <a:blip r:embed="rId5"/>
            <a:stretch>
              <a:fillRect l="-54744"/>
            </a:stretch>
          </a:blipFill>
        </p:spPr>
      </p:sp>
      <p:sp>
        <p:nvSpPr>
          <p:cNvPr id="6" name="TextBox 6"/>
          <p:cNvSpPr txBox="1"/>
          <p:nvPr/>
        </p:nvSpPr>
        <p:spPr>
          <a:xfrm>
            <a:off x="1295101" y="990600"/>
            <a:ext cx="7006473" cy="638150"/>
          </a:xfrm>
          <a:prstGeom prst="rect">
            <a:avLst/>
          </a:prstGeom>
        </p:spPr>
        <p:txBody>
          <a:bodyPr lIns="0" tIns="0" rIns="0" bIns="0" rtlCol="0" anchor="t">
            <a:spAutoFit/>
          </a:bodyPr>
          <a:lstStyle/>
          <a:p>
            <a:pPr algn="ctr">
              <a:lnSpc>
                <a:spcPts val="4799"/>
              </a:lnSpc>
            </a:pPr>
            <a:r>
              <a:rPr lang="en-US" sz="3999">
                <a:solidFill>
                  <a:srgbClr val="000000"/>
                </a:solidFill>
                <a:latin typeface="Poppins Ultra-Bold"/>
                <a:ea typeface="Poppins Ultra-Bold"/>
                <a:cs typeface="Poppins Ultra-Bold"/>
                <a:sym typeface="Poppins Ultra-Bold"/>
              </a:rPr>
              <a:t>KESENJANGAN DIGITAL</a:t>
            </a:r>
          </a:p>
        </p:txBody>
      </p:sp>
      <p:sp>
        <p:nvSpPr>
          <p:cNvPr id="7" name="TextBox 7"/>
          <p:cNvSpPr txBox="1"/>
          <p:nvPr/>
        </p:nvSpPr>
        <p:spPr>
          <a:xfrm>
            <a:off x="853794" y="8590277"/>
            <a:ext cx="5563642" cy="390525"/>
          </a:xfrm>
          <a:prstGeom prst="rect">
            <a:avLst/>
          </a:prstGeom>
        </p:spPr>
        <p:txBody>
          <a:bodyPr lIns="0" tIns="0" rIns="0" bIns="0" rtlCol="0" anchor="t">
            <a:spAutoFit/>
          </a:bodyPr>
          <a:lstStyle/>
          <a:p>
            <a:pPr algn="ctr">
              <a:lnSpc>
                <a:spcPts val="2999"/>
              </a:lnSpc>
              <a:spcBef>
                <a:spcPct val="0"/>
              </a:spcBef>
            </a:pPr>
            <a:r>
              <a:rPr lang="en-US" sz="2499">
                <a:solidFill>
                  <a:srgbClr val="000000"/>
                </a:solidFill>
                <a:latin typeface="Poppins"/>
                <a:ea typeface="Poppins"/>
                <a:cs typeface="Poppins"/>
                <a:sym typeface="Poppins"/>
              </a:rPr>
              <a:t>Sumber: submarinecablemap.com</a:t>
            </a:r>
          </a:p>
        </p:txBody>
      </p:sp>
    </p:spTree>
    <p:extLst>
      <p:ext uri="{BB962C8B-B14F-4D97-AF65-F5344CB8AC3E}">
        <p14:creationId xmlns:p14="http://schemas.microsoft.com/office/powerpoint/2010/main" val="319218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8493" y="2506179"/>
            <a:ext cx="7173593" cy="3169727"/>
          </a:xfrm>
          <a:custGeom>
            <a:avLst/>
            <a:gdLst/>
            <a:ahLst/>
            <a:cxnLst/>
            <a:rect l="l" t="t" r="r" b="b"/>
            <a:pathLst>
              <a:path w="7173593" h="3169727">
                <a:moveTo>
                  <a:pt x="0" y="0"/>
                </a:moveTo>
                <a:lnTo>
                  <a:pt x="7173593" y="0"/>
                </a:lnTo>
                <a:lnTo>
                  <a:pt x="7173593" y="3169727"/>
                </a:lnTo>
                <a:lnTo>
                  <a:pt x="0" y="3169727"/>
                </a:lnTo>
                <a:lnTo>
                  <a:pt x="0" y="0"/>
                </a:lnTo>
                <a:close/>
              </a:path>
            </a:pathLst>
          </a:custGeom>
          <a:blipFill>
            <a:blip r:embed="rId2"/>
            <a:stretch>
              <a:fillRect/>
            </a:stretch>
          </a:blipFill>
        </p:spPr>
      </p:sp>
      <p:sp>
        <p:nvSpPr>
          <p:cNvPr id="3" name="Freeform 3"/>
          <p:cNvSpPr/>
          <p:nvPr/>
        </p:nvSpPr>
        <p:spPr>
          <a:xfrm>
            <a:off x="788493" y="5956427"/>
            <a:ext cx="13669030" cy="3905437"/>
          </a:xfrm>
          <a:custGeom>
            <a:avLst/>
            <a:gdLst/>
            <a:ahLst/>
            <a:cxnLst/>
            <a:rect l="l" t="t" r="r" b="b"/>
            <a:pathLst>
              <a:path w="13669030" h="3905437">
                <a:moveTo>
                  <a:pt x="0" y="0"/>
                </a:moveTo>
                <a:lnTo>
                  <a:pt x="13669031" y="0"/>
                </a:lnTo>
                <a:lnTo>
                  <a:pt x="13669031" y="3905437"/>
                </a:lnTo>
                <a:lnTo>
                  <a:pt x="0" y="3905437"/>
                </a:lnTo>
                <a:lnTo>
                  <a:pt x="0" y="0"/>
                </a:lnTo>
                <a:close/>
              </a:path>
            </a:pathLst>
          </a:custGeom>
          <a:blipFill>
            <a:blip r:embed="rId3"/>
            <a:stretch>
              <a:fillRect/>
            </a:stretch>
          </a:blipFill>
        </p:spPr>
      </p:sp>
      <p:sp>
        <p:nvSpPr>
          <p:cNvPr id="4" name="TextBox 4"/>
          <p:cNvSpPr txBox="1"/>
          <p:nvPr/>
        </p:nvSpPr>
        <p:spPr>
          <a:xfrm>
            <a:off x="1295101" y="990600"/>
            <a:ext cx="7006473" cy="638150"/>
          </a:xfrm>
          <a:prstGeom prst="rect">
            <a:avLst/>
          </a:prstGeom>
        </p:spPr>
        <p:txBody>
          <a:bodyPr lIns="0" tIns="0" rIns="0" bIns="0" rtlCol="0" anchor="t">
            <a:spAutoFit/>
          </a:bodyPr>
          <a:lstStyle/>
          <a:p>
            <a:pPr algn="ctr">
              <a:lnSpc>
                <a:spcPts val="4799"/>
              </a:lnSpc>
            </a:pPr>
            <a:r>
              <a:rPr lang="en-US" sz="3999">
                <a:solidFill>
                  <a:srgbClr val="000000"/>
                </a:solidFill>
                <a:latin typeface="Poppins Ultra-Bold"/>
                <a:ea typeface="Poppins Ultra-Bold"/>
                <a:cs typeface="Poppins Ultra-Bold"/>
                <a:sym typeface="Poppins Ultra-Bold"/>
              </a:rPr>
              <a:t>KESENJANGAN DIGITAL</a:t>
            </a:r>
          </a:p>
        </p:txBody>
      </p:sp>
    </p:spTree>
    <p:extLst>
      <p:ext uri="{BB962C8B-B14F-4D97-AF65-F5344CB8AC3E}">
        <p14:creationId xmlns:p14="http://schemas.microsoft.com/office/powerpoint/2010/main" val="3829135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89811" y="2250461"/>
            <a:ext cx="13708378" cy="5786078"/>
          </a:xfrm>
          <a:custGeom>
            <a:avLst/>
            <a:gdLst/>
            <a:ahLst/>
            <a:cxnLst/>
            <a:rect l="l" t="t" r="r" b="b"/>
            <a:pathLst>
              <a:path w="13708378" h="5786078">
                <a:moveTo>
                  <a:pt x="0" y="0"/>
                </a:moveTo>
                <a:lnTo>
                  <a:pt x="13708378" y="0"/>
                </a:lnTo>
                <a:lnTo>
                  <a:pt x="13708378" y="5786078"/>
                </a:lnTo>
                <a:lnTo>
                  <a:pt x="0" y="5786078"/>
                </a:lnTo>
                <a:lnTo>
                  <a:pt x="0" y="0"/>
                </a:lnTo>
                <a:close/>
              </a:path>
            </a:pathLst>
          </a:custGeom>
          <a:blipFill>
            <a:blip r:embed="rId2"/>
            <a:stretch>
              <a:fillRect/>
            </a:stretch>
          </a:blipFill>
        </p:spPr>
      </p:sp>
      <p:sp>
        <p:nvSpPr>
          <p:cNvPr id="3" name="TextBox 3"/>
          <p:cNvSpPr txBox="1"/>
          <p:nvPr/>
        </p:nvSpPr>
        <p:spPr>
          <a:xfrm>
            <a:off x="1295101" y="990600"/>
            <a:ext cx="7006473" cy="638150"/>
          </a:xfrm>
          <a:prstGeom prst="rect">
            <a:avLst/>
          </a:prstGeom>
        </p:spPr>
        <p:txBody>
          <a:bodyPr lIns="0" tIns="0" rIns="0" bIns="0" rtlCol="0" anchor="t">
            <a:spAutoFit/>
          </a:bodyPr>
          <a:lstStyle/>
          <a:p>
            <a:pPr algn="ctr">
              <a:lnSpc>
                <a:spcPts val="4799"/>
              </a:lnSpc>
            </a:pPr>
            <a:r>
              <a:rPr lang="en-US" sz="3999">
                <a:solidFill>
                  <a:srgbClr val="000000"/>
                </a:solidFill>
                <a:latin typeface="Poppins Ultra-Bold"/>
                <a:ea typeface="Poppins Ultra-Bold"/>
                <a:cs typeface="Poppins Ultra-Bold"/>
                <a:sym typeface="Poppins Ultra-Bold"/>
              </a:rPr>
              <a:t>CAKUPAN SINYAL DI DESA</a:t>
            </a:r>
          </a:p>
        </p:txBody>
      </p:sp>
    </p:spTree>
    <p:extLst>
      <p:ext uri="{BB962C8B-B14F-4D97-AF65-F5344CB8AC3E}">
        <p14:creationId xmlns:p14="http://schemas.microsoft.com/office/powerpoint/2010/main" val="408142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7149" y="2962970"/>
            <a:ext cx="11330162" cy="5299998"/>
          </a:xfrm>
          <a:custGeom>
            <a:avLst/>
            <a:gdLst/>
            <a:ahLst/>
            <a:cxnLst/>
            <a:rect l="l" t="t" r="r" b="b"/>
            <a:pathLst>
              <a:path w="11330162" h="5299998">
                <a:moveTo>
                  <a:pt x="0" y="0"/>
                </a:moveTo>
                <a:lnTo>
                  <a:pt x="11330162" y="0"/>
                </a:lnTo>
                <a:lnTo>
                  <a:pt x="11330162" y="5299998"/>
                </a:lnTo>
                <a:lnTo>
                  <a:pt x="0" y="5299998"/>
                </a:lnTo>
                <a:lnTo>
                  <a:pt x="0" y="0"/>
                </a:lnTo>
                <a:close/>
              </a:path>
            </a:pathLst>
          </a:custGeom>
          <a:blipFill>
            <a:blip r:embed="rId2"/>
            <a:stretch>
              <a:fillRect/>
            </a:stretch>
          </a:blipFill>
        </p:spPr>
      </p:sp>
      <p:sp>
        <p:nvSpPr>
          <p:cNvPr id="3" name="Freeform 3"/>
          <p:cNvSpPr/>
          <p:nvPr/>
        </p:nvSpPr>
        <p:spPr>
          <a:xfrm>
            <a:off x="11877311" y="6747181"/>
            <a:ext cx="6205697" cy="1798753"/>
          </a:xfrm>
          <a:custGeom>
            <a:avLst/>
            <a:gdLst/>
            <a:ahLst/>
            <a:cxnLst/>
            <a:rect l="l" t="t" r="r" b="b"/>
            <a:pathLst>
              <a:path w="6205697" h="1798753">
                <a:moveTo>
                  <a:pt x="0" y="0"/>
                </a:moveTo>
                <a:lnTo>
                  <a:pt x="6205697" y="0"/>
                </a:lnTo>
                <a:lnTo>
                  <a:pt x="6205697" y="1798753"/>
                </a:lnTo>
                <a:lnTo>
                  <a:pt x="0" y="1798753"/>
                </a:lnTo>
                <a:lnTo>
                  <a:pt x="0" y="0"/>
                </a:lnTo>
                <a:close/>
              </a:path>
            </a:pathLst>
          </a:custGeom>
          <a:blipFill>
            <a:blip r:embed="rId3"/>
            <a:stretch>
              <a:fillRect/>
            </a:stretch>
          </a:blipFill>
        </p:spPr>
      </p:sp>
      <p:sp>
        <p:nvSpPr>
          <p:cNvPr id="4" name="TextBox 4"/>
          <p:cNvSpPr txBox="1"/>
          <p:nvPr/>
        </p:nvSpPr>
        <p:spPr>
          <a:xfrm>
            <a:off x="1295101" y="990600"/>
            <a:ext cx="12589443" cy="638150"/>
          </a:xfrm>
          <a:prstGeom prst="rect">
            <a:avLst/>
          </a:prstGeom>
        </p:spPr>
        <p:txBody>
          <a:bodyPr lIns="0" tIns="0" rIns="0" bIns="0" rtlCol="0" anchor="t">
            <a:spAutoFit/>
          </a:bodyPr>
          <a:lstStyle/>
          <a:p>
            <a:pPr algn="ctr">
              <a:lnSpc>
                <a:spcPts val="4799"/>
              </a:lnSpc>
            </a:pPr>
            <a:r>
              <a:rPr lang="en-US" sz="3999">
                <a:solidFill>
                  <a:srgbClr val="000000"/>
                </a:solidFill>
                <a:latin typeface="Poppins Ultra-Bold"/>
                <a:ea typeface="Poppins Ultra-Bold"/>
                <a:cs typeface="Poppins Ultra-Bold"/>
                <a:sym typeface="Poppins Ultra-Bold"/>
              </a:rPr>
              <a:t>SEBARAN INFRASTRUKTUR JARINGAN FO </a:t>
            </a:r>
          </a:p>
        </p:txBody>
      </p:sp>
      <p:sp>
        <p:nvSpPr>
          <p:cNvPr id="5" name="TextBox 5"/>
          <p:cNvSpPr txBox="1"/>
          <p:nvPr/>
        </p:nvSpPr>
        <p:spPr>
          <a:xfrm>
            <a:off x="12252330" y="2943920"/>
            <a:ext cx="4300423" cy="3362325"/>
          </a:xfrm>
          <a:prstGeom prst="rect">
            <a:avLst/>
          </a:prstGeom>
        </p:spPr>
        <p:txBody>
          <a:bodyPr lIns="0" tIns="0" rIns="0" bIns="0" rtlCol="0" anchor="t">
            <a:spAutoFit/>
          </a:bodyPr>
          <a:lstStyle/>
          <a:p>
            <a:pPr algn="ctr">
              <a:lnSpc>
                <a:spcPts val="2999"/>
              </a:lnSpc>
              <a:spcBef>
                <a:spcPct val="0"/>
              </a:spcBef>
            </a:pPr>
            <a:r>
              <a:rPr lang="en-US" sz="2499">
                <a:solidFill>
                  <a:srgbClr val="000000"/>
                </a:solidFill>
                <a:latin typeface="Poppins"/>
                <a:ea typeface="Poppins"/>
                <a:cs typeface="Poppins"/>
                <a:sym typeface="Poppins"/>
              </a:rPr>
              <a:t>Jumlah Kabupaten/Kota  terdapat Fiber Optik = 497  Kab/Kota (96,69%)</a:t>
            </a:r>
          </a:p>
          <a:p>
            <a:pPr algn="ctr">
              <a:lnSpc>
                <a:spcPts val="2999"/>
              </a:lnSpc>
              <a:spcBef>
                <a:spcPct val="0"/>
              </a:spcBef>
            </a:pPr>
            <a:r>
              <a:rPr lang="en-US" sz="2499">
                <a:solidFill>
                  <a:srgbClr val="000000"/>
                </a:solidFill>
                <a:latin typeface="Poppins"/>
                <a:ea typeface="Poppins"/>
                <a:cs typeface="Poppins"/>
                <a:sym typeface="Poppins"/>
              </a:rPr>
              <a:t>Jumlah Kecamatan terdapat  Fiber Optik = 4.477 kecamatan  (62,40%)</a:t>
            </a:r>
          </a:p>
          <a:p>
            <a:pPr algn="ctr">
              <a:lnSpc>
                <a:spcPts val="2999"/>
              </a:lnSpc>
              <a:spcBef>
                <a:spcPct val="0"/>
              </a:spcBef>
            </a:pPr>
            <a:r>
              <a:rPr lang="en-US" sz="2499">
                <a:solidFill>
                  <a:srgbClr val="000000"/>
                </a:solidFill>
                <a:latin typeface="Poppins"/>
                <a:ea typeface="Poppins"/>
                <a:cs typeface="Poppins"/>
                <a:sym typeface="Poppins"/>
              </a:rPr>
              <a:t>Jumlah Kelurahan/Desa  terdapat Fiber Optik = 29.708  Kab/Kota (35,70%)</a:t>
            </a:r>
          </a:p>
        </p:txBody>
      </p:sp>
    </p:spTree>
    <p:extLst>
      <p:ext uri="{BB962C8B-B14F-4D97-AF65-F5344CB8AC3E}">
        <p14:creationId xmlns:p14="http://schemas.microsoft.com/office/powerpoint/2010/main" val="823888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1206</Words>
  <Application>Microsoft Office PowerPoint</Application>
  <PresentationFormat>Custom</PresentationFormat>
  <Paragraphs>137</Paragraphs>
  <Slides>23</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23</vt:i4>
      </vt:variant>
    </vt:vector>
  </HeadingPairs>
  <TitlesOfParts>
    <vt:vector size="39" baseType="lpstr">
      <vt:lpstr>Arial</vt:lpstr>
      <vt:lpstr>Poppins Medium</vt:lpstr>
      <vt:lpstr>Noto Sans Bold</vt:lpstr>
      <vt:lpstr>Calibri</vt:lpstr>
      <vt:lpstr>TT Octosquares Condensed</vt:lpstr>
      <vt:lpstr>Poppins Ultra-Bold</vt:lpstr>
      <vt:lpstr>Noto Sans</vt:lpstr>
      <vt:lpstr>Garet Bold</vt:lpstr>
      <vt:lpstr>Poppins</vt:lpstr>
      <vt:lpstr>Poppins Bold Italics</vt:lpstr>
      <vt:lpstr>Poppins Bold</vt:lpstr>
      <vt:lpstr>Rockwell Condensed Bold</vt:lpstr>
      <vt:lpstr>League Spartan</vt:lpstr>
      <vt:lpstr>Poppins Light</vt:lpstr>
      <vt:lpstr>TT Octosquares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STRATEGI OPTIMALISASI NEW</dc:title>
  <dc:creator>Chaidir92</dc:creator>
  <cp:lastModifiedBy>Chaidir92</cp:lastModifiedBy>
  <cp:revision>5</cp:revision>
  <dcterms:created xsi:type="dcterms:W3CDTF">2006-08-16T00:00:00Z</dcterms:created>
  <dcterms:modified xsi:type="dcterms:W3CDTF">2024-07-30T08:44:42Z</dcterms:modified>
  <dc:identifier>DAGMSuEwRhM</dc:identifier>
</cp:coreProperties>
</file>